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639" r:id="rId3"/>
    <p:sldId id="264" r:id="rId4"/>
    <p:sldId id="647" r:id="rId5"/>
    <p:sldId id="671" r:id="rId6"/>
    <p:sldId id="673" r:id="rId7"/>
    <p:sldId id="674" r:id="rId8"/>
    <p:sldId id="650" r:id="rId9"/>
    <p:sldId id="651" r:id="rId10"/>
    <p:sldId id="694" r:id="rId11"/>
    <p:sldId id="654" r:id="rId12"/>
    <p:sldId id="691" r:id="rId13"/>
    <p:sldId id="692" r:id="rId14"/>
    <p:sldId id="676" r:id="rId15"/>
    <p:sldId id="677" r:id="rId16"/>
    <p:sldId id="678" r:id="rId17"/>
    <p:sldId id="675" r:id="rId18"/>
    <p:sldId id="697" r:id="rId19"/>
    <p:sldId id="679" r:id="rId20"/>
    <p:sldId id="736" r:id="rId21"/>
    <p:sldId id="680" r:id="rId22"/>
    <p:sldId id="681" r:id="rId23"/>
    <p:sldId id="682" r:id="rId24"/>
    <p:sldId id="683" r:id="rId25"/>
    <p:sldId id="684" r:id="rId26"/>
    <p:sldId id="685" r:id="rId27"/>
    <p:sldId id="686" r:id="rId28"/>
    <p:sldId id="687" r:id="rId29"/>
    <p:sldId id="688" r:id="rId30"/>
    <p:sldId id="689" r:id="rId31"/>
    <p:sldId id="690" r:id="rId32"/>
    <p:sldId id="695" r:id="rId33"/>
    <p:sldId id="696" r:id="rId34"/>
    <p:sldId id="378" r:id="rId35"/>
    <p:sldId id="587" r:id="rId36"/>
    <p:sldId id="698" r:id="rId37"/>
    <p:sldId id="566" r:id="rId38"/>
    <p:sldId id="613" r:id="rId39"/>
    <p:sldId id="614" r:id="rId40"/>
    <p:sldId id="615" r:id="rId41"/>
    <p:sldId id="616" r:id="rId42"/>
    <p:sldId id="617" r:id="rId43"/>
    <p:sldId id="619" r:id="rId44"/>
    <p:sldId id="627" r:id="rId45"/>
    <p:sldId id="641" r:id="rId46"/>
    <p:sldId id="699" r:id="rId47"/>
    <p:sldId id="621" r:id="rId48"/>
    <p:sldId id="622" r:id="rId49"/>
    <p:sldId id="638" r:id="rId50"/>
    <p:sldId id="623" r:id="rId51"/>
    <p:sldId id="624" r:id="rId52"/>
    <p:sldId id="626" r:id="rId53"/>
    <p:sldId id="625" r:id="rId54"/>
    <p:sldId id="628" r:id="rId55"/>
    <p:sldId id="643" r:id="rId56"/>
    <p:sldId id="630" r:id="rId57"/>
    <p:sldId id="631" r:id="rId58"/>
    <p:sldId id="632" r:id="rId59"/>
    <p:sldId id="633" r:id="rId60"/>
    <p:sldId id="644" r:id="rId61"/>
    <p:sldId id="700" r:id="rId62"/>
    <p:sldId id="635" r:id="rId63"/>
    <p:sldId id="636" r:id="rId64"/>
    <p:sldId id="637" r:id="rId65"/>
    <p:sldId id="735" r:id="rId66"/>
    <p:sldId id="618" r:id="rId67"/>
    <p:sldId id="261" r:id="rId6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олганов Антон Юрьевич" initials="ДАЮ" lastIdx="2" clrIdx="0">
    <p:extLst>
      <p:ext uri="{19B8F6BF-5375-455C-9EA6-DF929625EA0E}">
        <p15:presenceInfo xmlns:p15="http://schemas.microsoft.com/office/powerpoint/2012/main" userId="S::Anton.Dolganov@urfu.me::a1ee27b5-7d37-4a59-b2eb-7b751a0c9b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93" autoAdjust="0"/>
    <p:restoredTop sz="95291" autoAdjust="0"/>
  </p:normalViewPr>
  <p:slideViewPr>
    <p:cSldViewPr>
      <p:cViewPr varScale="1">
        <p:scale>
          <a:sx n="87" d="100"/>
          <a:sy n="87" d="100"/>
        </p:scale>
        <p:origin x="374" y="67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5929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6531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7409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1015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3343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180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7105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1170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7432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4826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241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9417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232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4104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1300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503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6252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27599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5381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870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2672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9760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3220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8990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39592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9745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14113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6813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88998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9134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5642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5757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48557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54188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02498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80610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4572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99803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16705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9813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28367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9445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8194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67533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01869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86435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06038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52918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43791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91531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05079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4475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6643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31665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69760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00245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78249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41983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43465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03732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4834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9401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8248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12" Type="http://schemas.openxmlformats.org/officeDocument/2006/relationships/image" Target="../media/image4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11" Type="http://schemas.openxmlformats.org/officeDocument/2006/relationships/image" Target="../media/image43.emf"/><Relationship Id="rId5" Type="http://schemas.openxmlformats.org/officeDocument/2006/relationships/image" Target="../media/image63.png"/><Relationship Id="rId10" Type="http://schemas.openxmlformats.org/officeDocument/2006/relationships/image" Target="../media/image42.emf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0.png"/><Relationship Id="rId5" Type="http://schemas.openxmlformats.org/officeDocument/2006/relationships/image" Target="../media/image71.png"/><Relationship Id="rId4" Type="http://schemas.openxmlformats.org/officeDocument/2006/relationships/image" Target="../media/image5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0.png"/><Relationship Id="rId5" Type="http://schemas.microsoft.com/office/2007/relationships/hdphoto" Target="../media/hdphoto2.wdp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0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0.png"/><Relationship Id="rId5" Type="http://schemas.openxmlformats.org/officeDocument/2006/relationships/image" Target="../media/image740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gif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0.png"/><Relationship Id="rId5" Type="http://schemas.openxmlformats.org/officeDocument/2006/relationships/image" Target="../media/image790.png"/><Relationship Id="rId4" Type="http://schemas.openxmlformats.org/officeDocument/2006/relationships/image" Target="../media/image85.png"/><Relationship Id="rId9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89.png"/><Relationship Id="rId10" Type="http://schemas.openxmlformats.org/officeDocument/2006/relationships/image" Target="../media/image95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A859E78-5F82-4E88-96C1-6B761C77A910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1.08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как добавить признаков в модель и как выбрать лучшие из них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5B114D4F-8D97-4878-A5F6-1201613995E0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911424" y="1124744"/>
            <a:ext cx="107910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комбинации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9663B-6073-4C90-BD42-4DF220BDA883}"/>
              </a:ext>
            </a:extLst>
          </p:cNvPr>
          <p:cNvSpPr txBox="1"/>
          <p:nvPr/>
        </p:nvSpPr>
        <p:spPr>
          <a:xfrm>
            <a:off x="220886" y="2361514"/>
            <a:ext cx="11104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dataset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sz="2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'Sex_Pclass'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 dataset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sz="2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'Sex'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+dataset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sz="2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'Pclass'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.astype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2000" b="0" dirty="0">
                <a:solidFill>
                  <a:srgbClr val="4EC9B0"/>
                </a:solidFill>
                <a:effectLst/>
                <a:latin typeface="Courier New" panose="02070309020205020404" pitchFamily="49" charset="0"/>
              </a:rPr>
              <a:t>str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FEF118-E2A7-4961-890B-571FD5943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2996952"/>
            <a:ext cx="2419350" cy="2667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2C8EF1B-6B40-4FEF-B10C-50E3E6B9D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06" y="3021843"/>
            <a:ext cx="2000250" cy="1066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56526EC-4AC5-43E6-ABD3-D2B0DC5DD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8160" y="3021843"/>
            <a:ext cx="2019300" cy="15430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88A9D-FAC9-4B8F-8A85-EF5FE8328C0A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8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145FB7FB-FBF6-4549-9CC8-8008AD2A8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4693636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D214604-A7F0-4FA4-B121-8C2F387D343D}"/>
              </a:ext>
            </a:extLst>
          </p:cNvPr>
          <p:cNvSpPr txBox="1">
            <a:spLocks/>
          </p:cNvSpPr>
          <p:nvPr/>
        </p:nvSpPr>
        <p:spPr>
          <a:xfrm>
            <a:off x="1559496" y="44624"/>
            <a:ext cx="98504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Признаки на Основе Имеющихся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04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B8DF394-AA72-4DBB-98A3-327F09240792}"/>
                  </a:ext>
                </a:extLst>
              </p:cNvPr>
              <p:cNvSpPr/>
              <p:nvPr/>
            </p:nvSpPr>
            <p:spPr>
              <a:xfrm>
                <a:off x="695400" y="1268760"/>
                <a:ext cx="7234266" cy="4395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Разные </a:t>
                </a:r>
                <a:r>
                  <a:rPr lang="ru-RU" sz="32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мат.операций</a:t>
                </a:r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𝑧</m:t>
                    </m:r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  <m: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𝐶𝑜𝑛𝑠𝑡</m:t>
                            </m:r>
                            <m:r>
                              <m:rPr>
                                <m:nor/>
                              </m:rPr>
                              <a:rPr lang="en-US" sz="3600" dirty="0">
                                <a:solidFill>
                                  <a:schemeClr val="bg1"/>
                                </a:solidFill>
                                <a:latin typeface="Verdana" panose="020B0604030504040204" pitchFamily="34" charset="0"/>
                                <a:ea typeface="Verdana" panose="020B0604030504040204" pitchFamily="34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  <m: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𝑧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𝑧</m:t>
                        </m:r>
                      </m:den>
                    </m:f>
                  </m:oMath>
                </a14:m>
                <a:endParaRPr lang="en-US" sz="36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𝐶𝑜𝑛𝑠𝑡</m:t>
                    </m:r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∗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𝑧</m:t>
                    </m:r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∗</m:t>
                        </m:r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𝑧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B8DF394-AA72-4DBB-98A3-327F09240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268760"/>
                <a:ext cx="7234266" cy="4395627"/>
              </a:xfrm>
              <a:prstGeom prst="rect">
                <a:avLst/>
              </a:prstGeom>
              <a:blipFill>
                <a:blip r:embed="rId4"/>
                <a:stretch>
                  <a:fillRect l="-2106" t="-18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9635840" y="2081424"/>
                <a:ext cx="2203232" cy="768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СИ</m:t>
                    </m:r>
                    <m:r>
                      <a:rPr lang="ru-RU" sz="2800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А</m:t>
                        </m:r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VR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;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840" y="2081424"/>
                <a:ext cx="2203232" cy="768480"/>
              </a:xfrm>
              <a:prstGeom prst="rect">
                <a:avLst/>
              </a:prstGeom>
              <a:blipFill>
                <a:blip r:embed="rId5"/>
                <a:stretch>
                  <a:fillRect r="-4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9635840" y="2945520"/>
                <a:ext cx="2002856" cy="714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ИВР</m:t>
                    </m:r>
                    <m:r>
                      <a:rPr lang="ru-RU" sz="2800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А</m:t>
                        </m:r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VR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;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840" y="2945520"/>
                <a:ext cx="2002856" cy="714939"/>
              </a:xfrm>
              <a:prstGeom prst="rect">
                <a:avLst/>
              </a:prstGeom>
              <a:blipFill>
                <a:blip r:embed="rId6"/>
                <a:stretch>
                  <a:fillRect r="-5183"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9635840" y="3737608"/>
                <a:ext cx="2265748" cy="756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ВПР</m:t>
                    </m:r>
                    <m:r>
                      <a:rPr lang="ru-RU" sz="2800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VR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;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840" y="3737608"/>
                <a:ext cx="2265748" cy="756554"/>
              </a:xfrm>
              <a:prstGeom prst="rect">
                <a:avLst/>
              </a:prstGeom>
              <a:blipFill>
                <a:blip r:embed="rId7"/>
                <a:stretch>
                  <a:fillRect r="-4582" b="-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9635840" y="4601704"/>
                <a:ext cx="2209644" cy="768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П</m:t>
                    </m:r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АПР</m:t>
                    </m:r>
                    <m:r>
                      <a:rPr lang="ru-RU" sz="2800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А</m:t>
                        </m:r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.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840" y="4601704"/>
                <a:ext cx="2209644" cy="768480"/>
              </a:xfrm>
              <a:prstGeom prst="rect">
                <a:avLst/>
              </a:prstGeom>
              <a:blipFill>
                <a:blip r:embed="rId8"/>
                <a:stretch>
                  <a:fillRect r="-4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3950208" y="5693248"/>
            <a:ext cx="82894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Баевский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Р.М. Методические рекомендации: Анализ вариабельности сердечного ритма при использовании различных электрокардиографических систем / Р.М.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Баевский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Г.Г. Иванов, Л.В.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Чирейкин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// Вестник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аритмологии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– 2001. – № 24. – С. 65-87.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79976" y="2754784"/>
            <a:ext cx="4620917" cy="2457296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D214604-A7F0-4FA4-B121-8C2F387D343D}"/>
              </a:ext>
            </a:extLst>
          </p:cNvPr>
          <p:cNvSpPr txBox="1">
            <a:spLocks/>
          </p:cNvSpPr>
          <p:nvPr/>
        </p:nvSpPr>
        <p:spPr>
          <a:xfrm>
            <a:off x="1559496" y="44624"/>
            <a:ext cx="98504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Признаки на Основе Имеющихся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16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11" grpId="0"/>
      <p:bldP spid="13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9073008" cy="484915"/>
          </a:xfrm>
          <a:prstGeom prst="rect">
            <a:avLst/>
          </a:prstGeom>
        </p:spPr>
        <p:txBody>
          <a:bodyPr/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категориальных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64" y="2780928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F9E4355-29C7-4512-9338-3FC738755760}"/>
              </a:ext>
            </a:extLst>
          </p:cNvPr>
          <p:cNvSpPr/>
          <p:nvPr/>
        </p:nvSpPr>
        <p:spPr>
          <a:xfrm>
            <a:off x="695400" y="1124744"/>
            <a:ext cx="7225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{</a:t>
            </a:r>
            <a:r>
              <a:rPr lang="ru-RU" sz="2800" dirty="0">
                <a:solidFill>
                  <a:srgbClr val="FF0000"/>
                </a:solidFill>
                <a:latin typeface="Montserrat" panose="00000500000000000000" pitchFamily="2" charset="-52"/>
              </a:rPr>
              <a:t>Красный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2800" dirty="0">
                <a:solidFill>
                  <a:srgbClr val="00B050"/>
                </a:solidFill>
                <a:latin typeface="Montserrat" panose="00000500000000000000" pitchFamily="2" charset="-52"/>
              </a:rPr>
              <a:t>Зеленый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2800" dirty="0">
                <a:solidFill>
                  <a:srgbClr val="0070C0"/>
                </a:solidFill>
                <a:latin typeface="Montserrat" panose="00000500000000000000" pitchFamily="2" charset="-52"/>
              </a:rPr>
              <a:t>Синий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Белый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}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A2CD5BA-2E8A-411C-BB79-1D5BCAF3FF49}"/>
              </a:ext>
            </a:extLst>
          </p:cNvPr>
          <p:cNvSpPr/>
          <p:nvPr/>
        </p:nvSpPr>
        <p:spPr>
          <a:xfrm>
            <a:off x="767408" y="2132856"/>
            <a:ext cx="3451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{1,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/>
              <p:nvPr/>
            </p:nvSpPr>
            <p:spPr>
              <a:xfrm>
                <a:off x="551384" y="3645024"/>
                <a:ext cx="33409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645024"/>
                <a:ext cx="334091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/>
              <p:nvPr/>
            </p:nvSpPr>
            <p:spPr>
              <a:xfrm>
                <a:off x="263352" y="4365104"/>
                <a:ext cx="45377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en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unique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365104"/>
                <a:ext cx="45377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Таблица 5">
            <a:extLst>
              <a:ext uri="{FF2B5EF4-FFF2-40B4-BE49-F238E27FC236}">
                <a16:creationId xmlns:a16="http://schemas.microsoft.com/office/drawing/2014/main" id="{53B1B93F-0A5C-484E-A481-E889EB6298AB}"/>
              </a:ext>
            </a:extLst>
          </p:cNvPr>
          <p:cNvGraphicFramePr>
            <a:graphicFrameLocks noGrp="1"/>
          </p:cNvGraphicFramePr>
          <p:nvPr/>
        </p:nvGraphicFramePr>
        <p:xfrm>
          <a:off x="4371158" y="3789040"/>
          <a:ext cx="2729603" cy="28008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729603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Зеленый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Синий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Белый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505512"/>
                  </a:ext>
                </a:extLst>
              </a:tr>
            </a:tbl>
          </a:graphicData>
        </a:graphic>
      </p:graphicFrame>
      <p:graphicFrame>
        <p:nvGraphicFramePr>
          <p:cNvPr id="19" name="Таблица 3">
            <a:extLst>
              <a:ext uri="{FF2B5EF4-FFF2-40B4-BE49-F238E27FC236}">
                <a16:creationId xmlns:a16="http://schemas.microsoft.com/office/drawing/2014/main" id="{4F16CF7F-992E-426F-84B3-BD934B52AA55}"/>
              </a:ext>
            </a:extLst>
          </p:cNvPr>
          <p:cNvGraphicFramePr>
            <a:graphicFrameLocks noGrp="1"/>
          </p:cNvGraphicFramePr>
          <p:nvPr/>
        </p:nvGraphicFramePr>
        <p:xfrm>
          <a:off x="7464152" y="3789040"/>
          <a:ext cx="4176000" cy="280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3445274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55698576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45033926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88270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Зеленый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Синий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 Цвет Белый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6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371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654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746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1559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26713"/>
                  </a:ext>
                </a:extLst>
              </a:tr>
            </a:tbl>
          </a:graphicData>
        </a:graphic>
      </p:graphicFrame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 txBox="1">
            <a:spLocks/>
          </p:cNvSpPr>
          <p:nvPr/>
        </p:nvSpPr>
        <p:spPr>
          <a:xfrm>
            <a:off x="1127448" y="148478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Ordinal Encoding</a:t>
            </a:r>
            <a:endParaRPr lang="tr-T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4439816" y="1988840"/>
            <a:ext cx="72008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предсказаний –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 Encoding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05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1E09D0-7C27-4A36-AD60-0E4D9DD03D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1251" y="1534921"/>
            <a:ext cx="8428814" cy="467541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EE1AF79-766B-4127-B39A-32D3AE607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560" y="4462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Редкие Категории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DED5755-D8F1-40EE-90C0-5844217AC008}"/>
              </a:ext>
            </a:extLst>
          </p:cNvPr>
          <p:cNvSpPr/>
          <p:nvPr/>
        </p:nvSpPr>
        <p:spPr>
          <a:xfrm>
            <a:off x="3072113" y="5208609"/>
            <a:ext cx="6247952" cy="10144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55AE0-525E-49A8-9FF4-FEE74B863187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9D0D6331-F3E6-46A8-81A3-65895B5D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720152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2063552" y="2060848"/>
            <a:ext cx="67687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Редкие числовые тоже как-то видоизменить (удалить, заменить на квантиль)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2279576" y="3573016"/>
            <a:ext cx="67687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 хорошему «редкость» тоже проверять как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гиперпризнак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модели на кросс-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63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 animBg="1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признаки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B761638-2E1C-4CEC-8E52-999AF717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единым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1DD36-84EB-4DCF-8B65-0B50CCAD0D03}"/>
              </a:ext>
            </a:extLst>
          </p:cNvPr>
          <p:cNvSpPr txBox="1"/>
          <p:nvPr/>
        </p:nvSpPr>
        <p:spPr>
          <a:xfrm>
            <a:off x="814567" y="5914889"/>
            <a:ext cx="108108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https://towardsdatascience.com/beyond-one-hot-17-ways-of-transforming-categorical-features-into-numeric-features-57f54f199ea4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2C2991-8D7C-47FF-B64B-69281ECC3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1628800"/>
            <a:ext cx="8784976" cy="42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 Encoding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FAE4A-76B6-4880-9163-58FCB1810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6872"/>
            <a:ext cx="6336704" cy="3720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A4DD34-A998-472C-9965-78976E56CCB6}"/>
                  </a:ext>
                </a:extLst>
              </p:cNvPr>
              <p:cNvSpPr txBox="1"/>
              <p:nvPr/>
            </p:nvSpPr>
            <p:spPr>
              <a:xfrm>
                <a:off x="191344" y="1124744"/>
                <a:ext cx="6117220" cy="938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𝑒𝑛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𝑒𝑛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)+(1−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)×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A4DD34-A998-472C-9965-78976E56C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1124744"/>
                <a:ext cx="6117220" cy="938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896B69-8F21-4243-8221-B80AF0C29E59}"/>
                  </a:ext>
                </a:extLst>
              </p:cNvPr>
              <p:cNvSpPr txBox="1"/>
              <p:nvPr/>
            </p:nvSpPr>
            <p:spPr>
              <a:xfrm>
                <a:off x="4223792" y="1124744"/>
                <a:ext cx="735311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1 / (1 +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𝑛𝑝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i="1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exp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⁡(−(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𝑐𝑜𝑢𝑛𝑡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n-US" sz="2000" i="1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𝑒𝑛𝑐𝑜𝑑𝑖𝑛𝑔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− 1) /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𝑠𝑚𝑜𝑜𝑡h𝑖𝑛𝑔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896B69-8F21-4243-8221-B80AF0C2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1124744"/>
                <a:ext cx="7353119" cy="400110"/>
              </a:xfrm>
              <a:prstGeom prst="rect">
                <a:avLst/>
              </a:prstGeom>
              <a:blipFill>
                <a:blip r:embed="rId6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600056" y="1916832"/>
            <a:ext cx="5663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Через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groupby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только среднее, но и медиана, минимум, максимум,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ско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672064" y="4149080"/>
            <a:ext cx="5184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категории кодируем отдельными значениями</a:t>
            </a:r>
            <a:endParaRPr lang="ru-RU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672064" y="5229200"/>
            <a:ext cx="51845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идеале делаем свой класс, который потому интегрируем в 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endParaRPr lang="ru-RU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672064" y="3212976"/>
            <a:ext cx="5184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Можно по нескольким категориям сразу</a:t>
            </a:r>
            <a:endParaRPr lang="ru-RU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80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176904"/>
            <a:ext cx="95050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Чтобы было ну хоть какая-та вариация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131EA-4D16-4331-B652-96245843AE09}"/>
              </a:ext>
            </a:extLst>
          </p:cNvPr>
          <p:cNvSpPr txBox="1"/>
          <p:nvPr/>
        </p:nvSpPr>
        <p:spPr>
          <a:xfrm>
            <a:off x="794457" y="990922"/>
            <a:ext cx="4951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Leave One Out Encoding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025DF5-A226-41BF-AA54-5BDE33A53237}"/>
              </a:ext>
            </a:extLst>
          </p:cNvPr>
          <p:cNvSpPr txBox="1"/>
          <p:nvPr/>
        </p:nvSpPr>
        <p:spPr>
          <a:xfrm>
            <a:off x="7859868" y="1007924"/>
            <a:ext cx="3873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CatBoost Encoding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C4FD3-88A1-493B-BD07-80EB041BF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556791"/>
            <a:ext cx="5400600" cy="409820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D48D304-DAD2-489B-AF13-B07D200CA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16" y="1556792"/>
            <a:ext cx="5783426" cy="4126034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-24680" y="5741043"/>
            <a:ext cx="12385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 научному это называется «чтобы не было утечки целевой переменной»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-24680" y="6202708"/>
            <a:ext cx="1216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Взрослые делают как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stacking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(на кросс-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11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695400" y="188640"/>
            <a:ext cx="1072919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Мама, я не хочу быть числовым признаком…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0A7E22E-177F-4627-B62A-84B223ED6223}"/>
              </a:ext>
            </a:extLst>
          </p:cNvPr>
          <p:cNvSpPr/>
          <p:nvPr/>
        </p:nvSpPr>
        <p:spPr>
          <a:xfrm>
            <a:off x="25777" y="3933056"/>
            <a:ext cx="640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DF[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</a:rPr>
              <a:t>cut_Feature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 = 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pd.cut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(DF[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'Feature'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15B012"/>
                </a:solidFill>
                <a:latin typeface="Courier New" panose="02070309020205020404" pitchFamily="49" charset="0"/>
              </a:rPr>
              <a:t>q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FC862D-BA70-425F-A253-5DB610A3A26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336" y="1340768"/>
            <a:ext cx="4032448" cy="26667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CCF27E-8B2B-4A0C-AD09-E0512CAB64A0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77E3F9A6-6BE3-4DC7-80CF-D1AEC60B5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392" y="4797152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6A4E633-BB9C-476D-8878-FE47F4A25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792" y="1268760"/>
            <a:ext cx="1614356" cy="2736304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E2051931-F9FE-48DD-B432-9140F9ED9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1412776"/>
            <a:ext cx="3978485" cy="263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ADF8D9D-D7F1-46EF-B0A1-FD6FE0EB1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0456" y="1340768"/>
            <a:ext cx="1761466" cy="2664296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9C6D9E9-AE09-44BE-AEF8-BEF2381C21FB}"/>
              </a:ext>
            </a:extLst>
          </p:cNvPr>
          <p:cNvSpPr/>
          <p:nvPr/>
        </p:nvSpPr>
        <p:spPr>
          <a:xfrm>
            <a:off x="5807968" y="4149080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DF[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</a:rPr>
              <a:t>qcut_Feature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 = 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pd.qcut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(DF[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'Feature'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15B012"/>
                </a:solidFill>
                <a:latin typeface="Courier New" panose="02070309020205020404" pitchFamily="49" charset="0"/>
              </a:rPr>
              <a:t>q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551384" y="4509120"/>
            <a:ext cx="9505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Или вообще из количественного признака сделать бинарный (больше или меньше порога)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551384" y="5445224"/>
            <a:ext cx="9505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опять же количество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бинов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 порог проверяем через кросс-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валидацию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2711624" y="836712"/>
            <a:ext cx="5616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Биннинг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60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316A213-68D6-4A08-977E-DCC39FFF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Пропусков</a:t>
            </a:r>
          </a:p>
        </p:txBody>
      </p:sp>
      <p:sp>
        <p:nvSpPr>
          <p:cNvPr id="9" name="Стрелка: вправо 6">
            <a:extLst>
              <a:ext uri="{FF2B5EF4-FFF2-40B4-BE49-F238E27FC236}">
                <a16:creationId xmlns:a16="http://schemas.microsoft.com/office/drawing/2014/main" id="{27421690-8E7E-403F-8A0F-E92426BA353C}"/>
              </a:ext>
            </a:extLst>
          </p:cNvPr>
          <p:cNvSpPr/>
          <p:nvPr/>
        </p:nvSpPr>
        <p:spPr>
          <a:xfrm>
            <a:off x="3143672" y="3593187"/>
            <a:ext cx="1512167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33D6A0F-16E0-4C38-A354-8A2A424D1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1595219"/>
            <a:ext cx="232410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60F6C-02B9-4695-A2ED-709E455A21AA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882D52B6-F20D-4500-B8E3-8A0F3614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693636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44E3906-6707-4C96-AA8E-D33CD8E05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8043" y="1595219"/>
            <a:ext cx="2286000" cy="4486275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7530378" y="2244145"/>
            <a:ext cx="4320480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Или пропуски в одних столбцах могут указывать на ошибки в других?</a:t>
            </a:r>
          </a:p>
        </p:txBody>
      </p:sp>
    </p:spTree>
    <p:extLst>
      <p:ext uri="{BB962C8B-B14F-4D97-AF65-F5344CB8AC3E}">
        <p14:creationId xmlns:p14="http://schemas.microsoft.com/office/powerpoint/2010/main" val="164129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176904"/>
            <a:ext cx="95050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Этих данных не стоит боятся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263352" y="1340768"/>
            <a:ext cx="1216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Географические координаты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(даны широты и долготы)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839416" y="1772816"/>
            <a:ext cx="110892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Разные там расстояния по формулам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гаверсинусов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 условного центра (города, или знаковых объектов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ручками искать координаты,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чтоо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407368" y="2924944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еще мы знаем много метрик расстояния…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4DD98-2DA4-A8B3-283E-0627AF538B5E}"/>
              </a:ext>
            </a:extLst>
          </p:cNvPr>
          <p:cNvSpPr txBox="1"/>
          <p:nvPr/>
        </p:nvSpPr>
        <p:spPr>
          <a:xfrm>
            <a:off x="1199456" y="6267069"/>
            <a:ext cx="6216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</a:rPr>
              <a:t>https://geopandas.org/en/stable/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5D0DD7-833A-1748-8553-07F2281A3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3607687"/>
            <a:ext cx="4647320" cy="9759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7EAD99-27F1-F19C-BD60-998FA4B89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492" y="3393761"/>
            <a:ext cx="4896544" cy="325795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4B422C-19A2-E8AB-CE1C-13707636C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206" y="4583624"/>
            <a:ext cx="952500" cy="1714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F32E2C-3F66-D698-91BE-E83E7991BF02}"/>
              </a:ext>
            </a:extLst>
          </p:cNvPr>
          <p:cNvSpPr txBox="1"/>
          <p:nvPr/>
        </p:nvSpPr>
        <p:spPr>
          <a:xfrm>
            <a:off x="1879576" y="5106086"/>
            <a:ext cx="16961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000" dirty="0">
                <a:solidFill>
                  <a:schemeClr val="bg1"/>
                </a:solidFill>
              </a:rPr>
              <a:t>Folium</a:t>
            </a:r>
            <a:endParaRPr lang="ru-RU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56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8" grpId="0"/>
      <p:bldP spid="20" grpId="0"/>
      <p:bldP spid="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C315BB2-9787-507F-B6E7-5FDDC43B9547}"/>
              </a:ext>
            </a:extLst>
          </p:cNvPr>
          <p:cNvSpPr/>
          <p:nvPr/>
        </p:nvSpPr>
        <p:spPr>
          <a:xfrm>
            <a:off x="722423" y="1231542"/>
            <a:ext cx="1051316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ЕМ-кластеризация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к-Средних 2.0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только круги, но и эллипсы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кластеризация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Связи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Дендрограмма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epsilon, min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шум и не шум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Спектральная кластеризация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Какие-то графы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Какие-то матрицы близости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Туда-сюда собственные значения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Зачем-то внутри к-Средние</a:t>
            </a:r>
          </a:p>
        </p:txBody>
      </p:sp>
    </p:spTree>
    <p:extLst>
      <p:ext uri="{BB962C8B-B14F-4D97-AF65-F5344CB8AC3E}">
        <p14:creationId xmlns:p14="http://schemas.microsoft.com/office/powerpoint/2010/main" val="146595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176904"/>
            <a:ext cx="95050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Этих данных не стоит боятся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263352" y="1315667"/>
            <a:ext cx="1216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Время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(месяц, день, час…)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23392" y="1819723"/>
            <a:ext cx="10513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pd.to_datetime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df_log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event_date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                    format = 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'%Y-%m-%d'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23392" y="2467795"/>
            <a:ext cx="10153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pd.DatetimeIndex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df_log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event_date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dayofyear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14548" y="3429000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еще можно не полениться и «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прокликать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рабочий день или нет, день недели, знак зодиака и т.д.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03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176904"/>
            <a:ext cx="95050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Агрегация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23392" y="1412776"/>
            <a:ext cx="59766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Когда у нас есть несколько табличек и есть табличка с несколькими значениями для объектов предсказаний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1196752"/>
            <a:ext cx="5438775" cy="1990725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23392" y="3356992"/>
            <a:ext cx="1058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Наверное надо собирать статистику для объекта предсказания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23392" y="3894489"/>
            <a:ext cx="9793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Через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groupby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только среднее, но и медиана, минимум, максимум,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ско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1055440" y="4732924"/>
            <a:ext cx="32403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Engineering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select from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???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Profit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3E91374-7443-D3E6-2A92-1B4551BDB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103" y="4725486"/>
            <a:ext cx="4744377" cy="1081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EB10B-89E8-2B06-E2C2-B19E8E8E6962}"/>
              </a:ext>
            </a:extLst>
          </p:cNvPr>
          <p:cNvSpPr txBox="1"/>
          <p:nvPr/>
        </p:nvSpPr>
        <p:spPr>
          <a:xfrm>
            <a:off x="5231904" y="5939243"/>
            <a:ext cx="6145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</a:rPr>
              <a:t>https://www.featuretools.com/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14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9" grpId="0"/>
      <p:bldP spid="2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https://i.imgflip.com/7m7krq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129247"/>
            <a:ext cx="7483446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42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8620890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 как Генерация признаков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F01FBCE-E8E8-4540-80F5-B60B930F09D2}"/>
              </a:ext>
            </a:extLst>
          </p:cNvPr>
          <p:cNvSpPr/>
          <p:nvPr/>
        </p:nvSpPr>
        <p:spPr>
          <a:xfrm>
            <a:off x="407368" y="5301208"/>
            <a:ext cx="114251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Эксперименты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 разными методами уменьшения размерности (и их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гиперпризнаками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могут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повлиять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итоговую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Их можно рассматривать как 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гиперпризнак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для модели (ну вы поняли – кросс-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D7E7DD5-7D97-457C-B1B0-C88AFB5E2139}"/>
              </a:ext>
            </a:extLst>
          </p:cNvPr>
          <p:cNvSpPr/>
          <p:nvPr/>
        </p:nvSpPr>
        <p:spPr>
          <a:xfrm>
            <a:off x="407368" y="4293096"/>
            <a:ext cx="114966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Важно помнить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Сложная взаимосвязь между новыми признаками и оригинальным признаками</a:t>
            </a:r>
            <a:endParaRPr lang="ru-RU" sz="20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3188B3B-BB4F-4CF1-8E34-13D644A0AB88}"/>
              </a:ext>
            </a:extLst>
          </p:cNvPr>
          <p:cNvSpPr/>
          <p:nvPr/>
        </p:nvSpPr>
        <p:spPr>
          <a:xfrm>
            <a:off x="407368" y="1124744"/>
            <a:ext cx="54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Главных Компонент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6656C47-F4EC-40B7-8AC7-E58E66EED2B6}"/>
              </a:ext>
            </a:extLst>
          </p:cNvPr>
          <p:cNvSpPr/>
          <p:nvPr/>
        </p:nvSpPr>
        <p:spPr>
          <a:xfrm>
            <a:off x="407368" y="1595343"/>
            <a:ext cx="6696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Сингулярное разложение матрицы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C2D5338-3F54-403A-A9BE-CF9388A33455}"/>
              </a:ext>
            </a:extLst>
          </p:cNvPr>
          <p:cNvSpPr/>
          <p:nvPr/>
        </p:nvSpPr>
        <p:spPr>
          <a:xfrm>
            <a:off x="335360" y="2420888"/>
            <a:ext cx="7248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Линейный дискриминантный анализ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D47C90E-44B6-4276-91D9-777F4C44EA9A}"/>
              </a:ext>
            </a:extLst>
          </p:cNvPr>
          <p:cNvSpPr/>
          <p:nvPr/>
        </p:nvSpPr>
        <p:spPr>
          <a:xfrm>
            <a:off x="263352" y="3429000"/>
            <a:ext cx="756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Neighborhood Component Analysis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26866" b="74421"/>
          <a:stretch/>
        </p:blipFill>
        <p:spPr>
          <a:xfrm>
            <a:off x="7176120" y="908720"/>
            <a:ext cx="4025776" cy="1275081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50000"/>
          <a:stretch/>
        </p:blipFill>
        <p:spPr>
          <a:xfrm>
            <a:off x="7536160" y="3356992"/>
            <a:ext cx="2377168" cy="1237784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50992" r="24665"/>
          <a:stretch/>
        </p:blipFill>
        <p:spPr>
          <a:xfrm>
            <a:off x="7392144" y="2204864"/>
            <a:ext cx="3406924" cy="11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0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8620890" cy="520826"/>
          </a:xfrm>
          <a:prstGeom prst="rect">
            <a:avLst/>
          </a:prstGeom>
        </p:spPr>
        <p:txBody>
          <a:bodyPr/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Сингулярное разложение матрицы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718823" y="1196752"/>
                <a:ext cx="282898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3" y="1196752"/>
                <a:ext cx="282898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034922" y="5789234"/>
                <a:ext cx="186948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922" y="5789234"/>
                <a:ext cx="186948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313149" y="4480550"/>
                <a:ext cx="219008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149" y="4480550"/>
                <a:ext cx="219008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7135065" y="5793755"/>
                <a:ext cx="19380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065" y="5793755"/>
                <a:ext cx="193809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028" y="2666230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1006855" y="5724491"/>
                <a:ext cx="1831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5" y="5724491"/>
                <a:ext cx="183152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2928" y="2675767"/>
            <a:ext cx="3048724" cy="304872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1511" y="2691987"/>
            <a:ext cx="2088232" cy="300412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6255" y="2691987"/>
            <a:ext cx="1788563" cy="1788563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25471EF-FB62-4D3B-A8D2-DA8F22CB02DD}"/>
              </a:ext>
            </a:extLst>
          </p:cNvPr>
          <p:cNvSpPr/>
          <p:nvPr/>
        </p:nvSpPr>
        <p:spPr>
          <a:xfrm>
            <a:off x="214767" y="1988840"/>
            <a:ext cx="3187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Характеристики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C23562E-9A09-49B9-A9D4-7C7DF19135DF}"/>
              </a:ext>
            </a:extLst>
          </p:cNvPr>
          <p:cNvSpPr/>
          <p:nvPr/>
        </p:nvSpPr>
        <p:spPr>
          <a:xfrm rot="16200000">
            <a:off x="-230063" y="3723179"/>
            <a:ext cx="1348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Люди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05A94C5-55B7-436D-AFD2-9A6A7000B3DE}"/>
              </a:ext>
            </a:extLst>
          </p:cNvPr>
          <p:cNvSpPr/>
          <p:nvPr/>
        </p:nvSpPr>
        <p:spPr>
          <a:xfrm>
            <a:off x="3239103" y="1628800"/>
            <a:ext cx="37115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Новые Характеристики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46A104F9-C4CC-4EAB-8D77-850C11A76C69}"/>
              </a:ext>
            </a:extLst>
          </p:cNvPr>
          <p:cNvSpPr/>
          <p:nvPr/>
        </p:nvSpPr>
        <p:spPr>
          <a:xfrm>
            <a:off x="8715885" y="1628800"/>
            <a:ext cx="3470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Взаимосвязь Характеристик</a:t>
            </a:r>
          </a:p>
        </p:txBody>
      </p:sp>
    </p:spTree>
    <p:extLst>
      <p:ext uri="{BB962C8B-B14F-4D97-AF65-F5344CB8AC3E}">
        <p14:creationId xmlns:p14="http://schemas.microsoft.com/office/powerpoint/2010/main" val="325940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3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CF2A023-C5C5-4EEF-BE41-B068C2137B5F}"/>
              </a:ext>
            </a:extLst>
          </p:cNvPr>
          <p:cNvSpPr/>
          <p:nvPr/>
        </p:nvSpPr>
        <p:spPr>
          <a:xfrm>
            <a:off x="479376" y="2708920"/>
            <a:ext cx="50405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получить некоторые качественные гипотезы о том, что описывают ваши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признакы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 что входит в набор данных, может быть запущен несколько раз, чтобы получить тенденцию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479376" y="1196752"/>
            <a:ext cx="5056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использоваться для задач классификации и кластеризации для получения «ожидаемого числа» классов/кластеров по данным.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A90A727-BC2D-4C8E-812C-9D88E26F31E0}"/>
              </a:ext>
            </a:extLst>
          </p:cNvPr>
          <p:cNvSpPr/>
          <p:nvPr/>
        </p:nvSpPr>
        <p:spPr>
          <a:xfrm>
            <a:off x="335360" y="4797152"/>
            <a:ext cx="54726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Никогда (прям никогда) не используйте полученное преобразование как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признакы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НИКОГДА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108" y="878835"/>
            <a:ext cx="3548433" cy="28856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52" y="3866001"/>
            <a:ext cx="3369188" cy="27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1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" grpId="0"/>
      <p:bldP spid="22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  <a:endParaRPr lang="ru-RU" sz="32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551384" y="1412776"/>
            <a:ext cx="6264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Можно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кластеризовать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числовые признаки и использовать метки кластеров в виде нового категориального признака 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23392" y="6309320"/>
            <a:ext cx="11305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https://github.com/dashee87/blogScripts/blob/master/Jupyter/2017-05-09-Clustering-with-Scikit-with-GIFs.ipynb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695400" y="2780928"/>
            <a:ext cx="62646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 потом сгенерировать числовые признаки «расстояние до центров»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695400" y="3933056"/>
            <a:ext cx="69127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Вопрос на подумать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Почему это будет работать для новых данных только с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kMeans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GaussianMixture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1026" name="Picture 2" descr="ti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1052736"/>
            <a:ext cx="4406280" cy="247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tl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3789040"/>
            <a:ext cx="435248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20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</a:t>
            </a:r>
            <a:endParaRPr lang="ru-RU" sz="32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54143" y="1572407"/>
            <a:ext cx="4824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Построить дерево решений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4569840" y="1125225"/>
            <a:ext cx="69847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Взять в качестве категориального признака лист в котором оказался объект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DT.apply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ru-RU" sz="20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или в качестве числового «длину пути»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DT.decision_path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ru-RU" sz="2000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(+ еще пара операций)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878" y="2780928"/>
            <a:ext cx="8053546" cy="397456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556155" y="324433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61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</a:t>
            </a:r>
            <a:endParaRPr lang="ru-RU" sz="3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591944" y="1412776"/>
            <a:ext cx="64807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NearestNeighbors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neigh =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NearestNeighbors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n_neighbors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neigh.fit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695400" y="1628800"/>
            <a:ext cx="4824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Построить граф соседей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551384" y="2780928"/>
            <a:ext cx="6264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Взять в качестве признаков «среднее расстояние до к соседей», разброс эти расстояний и прочее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314" name="Picture 2" descr="Nearest-neighbor chain algorithm - Wikipedia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285" y="2486414"/>
            <a:ext cx="4104456" cy="42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82867-D98F-CF1A-251D-A953D0739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08" y="4188369"/>
            <a:ext cx="5175463" cy="1161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171E0D-5DE1-B628-BBF7-39761650CCA2}"/>
              </a:ext>
            </a:extLst>
          </p:cNvPr>
          <p:cNvSpPr txBox="1"/>
          <p:nvPr/>
        </p:nvSpPr>
        <p:spPr>
          <a:xfrm>
            <a:off x="652088" y="5909426"/>
            <a:ext cx="620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https://networkx.org/documentation/stable/tutorial.html</a:t>
            </a:r>
          </a:p>
        </p:txBody>
      </p:sp>
    </p:spTree>
    <p:extLst>
      <p:ext uri="{BB962C8B-B14F-4D97-AF65-F5344CB8AC3E}">
        <p14:creationId xmlns:p14="http://schemas.microsoft.com/office/powerpoint/2010/main" val="345024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9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 из практики</a:t>
            </a:r>
            <a:endParaRPr lang="ru-RU" sz="32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980728"/>
            <a:ext cx="4268504" cy="578485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0" y="1687134"/>
            <a:ext cx="3823662" cy="43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9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Признаков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Признаков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Предсказание оттока клиентов</a:t>
            </a:r>
            <a:endParaRPr lang="ru-RU" sz="3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b="10636"/>
          <a:stretch/>
        </p:blipFill>
        <p:spPr>
          <a:xfrm>
            <a:off x="3395227" y="1338639"/>
            <a:ext cx="3499492" cy="25786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250" y="1325390"/>
            <a:ext cx="4876800" cy="28194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60" y="4293096"/>
            <a:ext cx="4104456" cy="156037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5840" y="4653136"/>
            <a:ext cx="3573063" cy="89713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36" y="6021288"/>
            <a:ext cx="11554616" cy="47046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06" y="1321100"/>
            <a:ext cx="3304538" cy="264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3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Какие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Фичи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я додумался придумать</a:t>
            </a:r>
            <a:endParaRPr lang="ru-RU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2F34B-3ABF-4DCB-93AE-AF22F7E27198}"/>
              </a:ext>
            </a:extLst>
          </p:cNvPr>
          <p:cNvSpPr txBox="1"/>
          <p:nvPr/>
        </p:nvSpPr>
        <p:spPr>
          <a:xfrm>
            <a:off x="623392" y="944785"/>
            <a:ext cx="100811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log.csv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Статистика обращений в тех поддержку (простой подсчет)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отдельных событий обращений в тех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поддежку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времен обращений в тех поддержку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«грубые» оценки положительных (связанных с Включением чего либо) и отрицательных (Отключение) обращений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named.csv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Статистика посещения сайтов конкурентов (простой подсчет)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статистики (медиана,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мин, макс, вариационных размах и коэффициент вариации) по длине сайтов конкурентов (отдельно в символах и в «глубине» доменов)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посещаемости по предпоследнему домену</a:t>
            </a:r>
          </a:p>
        </p:txBody>
      </p:sp>
    </p:spTree>
    <p:extLst>
      <p:ext uri="{BB962C8B-B14F-4D97-AF65-F5344CB8AC3E}">
        <p14:creationId xmlns:p14="http://schemas.microsoft.com/office/powerpoint/2010/main" val="252218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063552" y="176904"/>
            <a:ext cx="826085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Книжки про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Engineering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2BE0830-9ACD-463A-BE80-12585DA4C18E}"/>
              </a:ext>
            </a:extLst>
          </p:cNvPr>
          <p:cNvSpPr txBox="1">
            <a:spLocks/>
          </p:cNvSpPr>
          <p:nvPr/>
        </p:nvSpPr>
        <p:spPr>
          <a:xfrm>
            <a:off x="1847528" y="963327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1174719"/>
            <a:ext cx="3701118" cy="489261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9336" y="6120632"/>
            <a:ext cx="5688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Engineering for Machine Learning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by Alice Zheng and Amanda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Casari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128" y="1102954"/>
            <a:ext cx="3229749" cy="424222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581846" y="5352512"/>
            <a:ext cx="67915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PTSerif-Regular"/>
              </a:rPr>
              <a:t>Предварительная подготовка данных в </a:t>
            </a:r>
            <a:r>
              <a:rPr lang="ru-RU" sz="1600" dirty="0" err="1">
                <a:solidFill>
                  <a:schemeClr val="bg1"/>
                </a:solidFill>
                <a:latin typeface="PTSerif-Regular"/>
              </a:rPr>
              <a:t>Python</a:t>
            </a:r>
            <a:r>
              <a:rPr lang="ru-RU" sz="1600" dirty="0">
                <a:solidFill>
                  <a:schemeClr val="bg1"/>
                </a:solidFill>
                <a:latin typeface="PTSerif-Regular"/>
              </a:rPr>
              <a:t>: Том 1. Инструменты</a:t>
            </a:r>
          </a:p>
          <a:p>
            <a:r>
              <a:rPr lang="ru-RU" sz="1600" dirty="0">
                <a:solidFill>
                  <a:schemeClr val="bg1"/>
                </a:solidFill>
                <a:latin typeface="PTSerif-Regular"/>
              </a:rPr>
              <a:t>и </a:t>
            </a:r>
            <a:r>
              <a:rPr lang="ru-RU" sz="1600" dirty="0" err="1">
                <a:solidFill>
                  <a:schemeClr val="bg1"/>
                </a:solidFill>
                <a:latin typeface="PTSerif-Regular"/>
              </a:rPr>
              <a:t>валидация</a:t>
            </a:r>
            <a:r>
              <a:rPr lang="ru-RU" sz="1600" dirty="0">
                <a:solidFill>
                  <a:schemeClr val="bg1"/>
                </a:solidFill>
                <a:latin typeface="PTSerif-Regular"/>
              </a:rPr>
              <a:t>. – М.: ДМК Пресс, 2023. – 816 с.: ил.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581846" y="5936649"/>
            <a:ext cx="67193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PTSerif-Regular"/>
              </a:rPr>
              <a:t>Предварительная подготовка данных в </a:t>
            </a:r>
            <a:r>
              <a:rPr lang="ru-RU" sz="1600" dirty="0" err="1">
                <a:solidFill>
                  <a:schemeClr val="bg1"/>
                </a:solidFill>
                <a:latin typeface="PTSerif-Regular"/>
              </a:rPr>
              <a:t>Python</a:t>
            </a:r>
            <a:r>
              <a:rPr lang="ru-RU" sz="1600" dirty="0">
                <a:solidFill>
                  <a:schemeClr val="bg1"/>
                </a:solidFill>
                <a:latin typeface="PTSerif-Regular"/>
              </a:rPr>
              <a:t>. Том 2: План, примеры</a:t>
            </a:r>
            <a:r>
              <a:rPr lang="en-US" sz="1600" dirty="0">
                <a:solidFill>
                  <a:schemeClr val="bg1"/>
                </a:solidFill>
                <a:latin typeface="PTSerif-Regular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PTSerif-Regular"/>
              </a:rPr>
              <a:t>и метрики качества. – М.: ДМК Пресс, 2023. – 814 с.: ил.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28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Признаков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</a:t>
            </a:r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Значимых Признаков</a:t>
            </a:r>
            <a:endParaRPr lang="en-US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67917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55FBF45-9908-4919-99FD-12BE263E37F1}"/>
              </a:ext>
            </a:extLst>
          </p:cNvPr>
          <p:cNvSpPr txBox="1">
            <a:spLocks/>
          </p:cNvSpPr>
          <p:nvPr/>
        </p:nvSpPr>
        <p:spPr>
          <a:xfrm>
            <a:off x="320950" y="908720"/>
            <a:ext cx="1187105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«Черный Ящик»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vs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«Объяснимость» </a:t>
            </a:r>
          </a:p>
        </p:txBody>
      </p:sp>
      <p:pic>
        <p:nvPicPr>
          <p:cNvPr id="3" name="Picture 2" descr="Machine learning and degrees of freedom – Pertinent Observations">
            <a:extLst>
              <a:ext uri="{FF2B5EF4-FFF2-40B4-BE49-F238E27FC236}">
                <a16:creationId xmlns:a16="http://schemas.microsoft.com/office/drawing/2014/main" id="{E603D413-DF51-4982-A1D3-C92AD3FF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2060848"/>
            <a:ext cx="3936855" cy="465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A871071-8602-4BE9-AA88-7C1F16D8E525}"/>
              </a:ext>
            </a:extLst>
          </p:cNvPr>
          <p:cNvSpPr/>
          <p:nvPr/>
        </p:nvSpPr>
        <p:spPr>
          <a:xfrm>
            <a:off x="5574753" y="3673949"/>
            <a:ext cx="73641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Почему меньше признаков может быть хорошей идеей: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Меньше данных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Меньше шума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Легче интерпретировать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Меньше вероятность переобучения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Лучшие результаты (возможно)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A275870-32FA-4856-8F82-7C66F0F90D9A}"/>
              </a:ext>
            </a:extLst>
          </p:cNvPr>
          <p:cNvSpPr/>
          <p:nvPr/>
        </p:nvSpPr>
        <p:spPr>
          <a:xfrm>
            <a:off x="5775050" y="259024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Бритва Оккама "Не следует множить сущее без необходимости"</a:t>
            </a:r>
          </a:p>
        </p:txBody>
      </p:sp>
      <p:pic>
        <p:nvPicPr>
          <p:cNvPr id="6146" name="Picture 2" descr="Ethical Skepticism - Part 5 - The Real Ockham's Razor | The Ethical Skeptic">
            <a:extLst>
              <a:ext uri="{FF2B5EF4-FFF2-40B4-BE49-F238E27FC236}">
                <a16:creationId xmlns:a16="http://schemas.microsoft.com/office/drawing/2014/main" id="{11EBABB5-B199-489C-A973-EE7059D92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" y="2815541"/>
            <a:ext cx="52578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-0.23034 0.005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23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3437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Признаков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36078ED-0667-4456-A3A8-1FD5FE54584A}"/>
              </a:ext>
            </a:extLst>
          </p:cNvPr>
          <p:cNvSpPr/>
          <p:nvPr/>
        </p:nvSpPr>
        <p:spPr>
          <a:xfrm>
            <a:off x="767408" y="1412776"/>
            <a:ext cx="1036915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оболочки (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Wrapper Methods)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</p:txBody>
      </p:sp>
    </p:spTree>
    <p:extLst>
      <p:ext uri="{BB962C8B-B14F-4D97-AF65-F5344CB8AC3E}">
        <p14:creationId xmlns:p14="http://schemas.microsoft.com/office/powerpoint/2010/main" val="269408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39416" y="1700808"/>
            <a:ext cx="76328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Признаков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</a:t>
            </a:r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Значимых Признаков</a:t>
            </a:r>
          </a:p>
          <a:p>
            <a:pPr marL="0" lvl="1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endParaRPr lang="en-US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15354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6632"/>
            <a:ext cx="11039926" cy="651583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CF12E6B-4A9A-4451-A9F2-FA0E0788870C}"/>
              </a:ext>
            </a:extLst>
          </p:cNvPr>
          <p:cNvSpPr/>
          <p:nvPr/>
        </p:nvSpPr>
        <p:spPr>
          <a:xfrm>
            <a:off x="1271464" y="2604599"/>
            <a:ext cx="275831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Полный набор Признаков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172D8AAD-95CA-4AFE-A889-9902C8E0885B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4029781" y="3380441"/>
            <a:ext cx="142282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CF35E3F-CA6A-48EF-A4EB-3E4AC0A0B234}"/>
              </a:ext>
            </a:extLst>
          </p:cNvPr>
          <p:cNvSpPr/>
          <p:nvPr/>
        </p:nvSpPr>
        <p:spPr>
          <a:xfrm>
            <a:off x="5452610" y="2604599"/>
            <a:ext cx="323567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Лучшее подмножество по критерию</a:t>
            </a: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8C5059A5-6EC0-4F05-8383-C9EC31E6E85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8688287" y="3366719"/>
            <a:ext cx="504057" cy="1372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3A1B2247-C436-492A-A47D-CE8DE543E3EB}"/>
              </a:ext>
            </a:extLst>
          </p:cNvPr>
          <p:cNvSpPr/>
          <p:nvPr/>
        </p:nvSpPr>
        <p:spPr>
          <a:xfrm>
            <a:off x="9192344" y="3042683"/>
            <a:ext cx="2232248" cy="6480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4220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7" grpId="0" animBg="1"/>
      <p:bldP spid="3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624" y="620688"/>
            <a:ext cx="6359406" cy="1083631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335360" y="1412776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потерянная информация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E6A541E3-40AF-478E-AEBC-4B8C38E1A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351578"/>
              </p:ext>
            </p:extLst>
          </p:nvPr>
        </p:nvGraphicFramePr>
        <p:xfrm>
          <a:off x="4162745" y="2163327"/>
          <a:ext cx="7554396" cy="3851184"/>
        </p:xfrm>
        <a:graphic>
          <a:graphicData uri="http://schemas.openxmlformats.org/drawingml/2006/table">
            <a:tbl>
              <a:tblPr/>
              <a:tblGrid>
                <a:gridCol w="975137">
                  <a:extLst>
                    <a:ext uri="{9D8B030D-6E8A-4147-A177-3AD203B41FA5}">
                      <a16:colId xmlns:a16="http://schemas.microsoft.com/office/drawing/2014/main" val="3505688324"/>
                    </a:ext>
                  </a:extLst>
                </a:gridCol>
                <a:gridCol w="880458">
                  <a:extLst>
                    <a:ext uri="{9D8B030D-6E8A-4147-A177-3AD203B41FA5}">
                      <a16:colId xmlns:a16="http://schemas.microsoft.com/office/drawing/2014/main" val="1856790275"/>
                    </a:ext>
                  </a:extLst>
                </a:gridCol>
                <a:gridCol w="837913">
                  <a:extLst>
                    <a:ext uri="{9D8B030D-6E8A-4147-A177-3AD203B41FA5}">
                      <a16:colId xmlns:a16="http://schemas.microsoft.com/office/drawing/2014/main" val="715577557"/>
                    </a:ext>
                  </a:extLst>
                </a:gridCol>
                <a:gridCol w="769651">
                  <a:extLst>
                    <a:ext uri="{9D8B030D-6E8A-4147-A177-3AD203B41FA5}">
                      <a16:colId xmlns:a16="http://schemas.microsoft.com/office/drawing/2014/main" val="3767650243"/>
                    </a:ext>
                  </a:extLst>
                </a:gridCol>
                <a:gridCol w="769651">
                  <a:extLst>
                    <a:ext uri="{9D8B030D-6E8A-4147-A177-3AD203B41FA5}">
                      <a16:colId xmlns:a16="http://schemas.microsoft.com/office/drawing/2014/main" val="1248927985"/>
                    </a:ext>
                  </a:extLst>
                </a:gridCol>
                <a:gridCol w="1448211">
                  <a:extLst>
                    <a:ext uri="{9D8B030D-6E8A-4147-A177-3AD203B41FA5}">
                      <a16:colId xmlns:a16="http://schemas.microsoft.com/office/drawing/2014/main" val="4184878"/>
                    </a:ext>
                  </a:extLst>
                </a:gridCol>
                <a:gridCol w="891888">
                  <a:extLst>
                    <a:ext uri="{9D8B030D-6E8A-4147-A177-3AD203B41FA5}">
                      <a16:colId xmlns:a16="http://schemas.microsoft.com/office/drawing/2014/main" val="2774413156"/>
                    </a:ext>
                  </a:extLst>
                </a:gridCol>
                <a:gridCol w="981487">
                  <a:extLst>
                    <a:ext uri="{9D8B030D-6E8A-4147-A177-3AD203B41FA5}">
                      <a16:colId xmlns:a16="http://schemas.microsoft.com/office/drawing/2014/main" val="4189051287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Speed of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processing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Attention</a:t>
                      </a:r>
                      <a:endParaRPr lang="ru-RU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Vigilance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Working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memory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Verbal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learning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Visual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learning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Reasoning and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Problem Solving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Social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Cognition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Overall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Composite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01991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4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61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F8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7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B7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B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C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55103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28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A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6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56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8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76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5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4715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6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9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C7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5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28430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 dirty="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67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20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A6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8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2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2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D8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478168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3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solidFill>
                            <a:srgbClr val="FF0000"/>
                          </a:solidFill>
                          <a:effectLst/>
                        </a:rPr>
                        <a:t>-3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CA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0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D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E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0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07354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86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15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B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5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8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01700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5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2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63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4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25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4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14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91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C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38524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2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4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47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67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39745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17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F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6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9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62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BF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229635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-1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81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E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8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6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49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CA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1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11630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15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7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C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95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A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43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 dirty="0">
                          <a:effectLst/>
                        </a:rPr>
                        <a:t>12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 dirty="0">
                          <a:effectLst/>
                        </a:rPr>
                        <a:t>12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9022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06E1D62-A383-4A7B-BC73-295038927189}"/>
              </a:ext>
            </a:extLst>
          </p:cNvPr>
          <p:cNvSpPr/>
          <p:nvPr/>
        </p:nvSpPr>
        <p:spPr>
          <a:xfrm>
            <a:off x="4162745" y="3585866"/>
            <a:ext cx="7621888" cy="25347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B3606A-F6B9-4BFF-8EDF-338318DE5CA8}"/>
              </a:ext>
            </a:extLst>
          </p:cNvPr>
          <p:cNvSpPr/>
          <p:nvPr/>
        </p:nvSpPr>
        <p:spPr>
          <a:xfrm>
            <a:off x="89378" y="2890013"/>
            <a:ext cx="38545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Удалить субъекта из набора данных</a:t>
            </a:r>
            <a:endParaRPr lang="ru-RU" sz="20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04C9AD2-C262-4C3C-A52B-DC3D54899D68}"/>
              </a:ext>
            </a:extLst>
          </p:cNvPr>
          <p:cNvSpPr/>
          <p:nvPr/>
        </p:nvSpPr>
        <p:spPr>
          <a:xfrm>
            <a:off x="5159896" y="2163327"/>
            <a:ext cx="864096" cy="385118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8183F80-6046-4773-AAE7-BF0B14AD267C}"/>
              </a:ext>
            </a:extLst>
          </p:cNvPr>
          <p:cNvSpPr/>
          <p:nvPr/>
        </p:nvSpPr>
        <p:spPr>
          <a:xfrm>
            <a:off x="10767983" y="2156854"/>
            <a:ext cx="1016650" cy="385118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0604ECF-169E-475D-8D06-C578E9974080}"/>
              </a:ext>
            </a:extLst>
          </p:cNvPr>
          <p:cNvSpPr/>
          <p:nvPr/>
        </p:nvSpPr>
        <p:spPr>
          <a:xfrm>
            <a:off x="5159896" y="4149080"/>
            <a:ext cx="864096" cy="504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CF2C399-60C3-4F08-AAAC-A46840D98165}"/>
              </a:ext>
            </a:extLst>
          </p:cNvPr>
          <p:cNvSpPr/>
          <p:nvPr/>
        </p:nvSpPr>
        <p:spPr>
          <a:xfrm>
            <a:off x="5159896" y="5445224"/>
            <a:ext cx="864096" cy="2964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1CBDAC4-A45C-4607-A307-54508FE1B3C8}"/>
              </a:ext>
            </a:extLst>
          </p:cNvPr>
          <p:cNvSpPr/>
          <p:nvPr/>
        </p:nvSpPr>
        <p:spPr>
          <a:xfrm>
            <a:off x="257241" y="2491143"/>
            <a:ext cx="1080120" cy="28399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EEFD87A-D1CE-4B61-AEBD-F0356C068B18}"/>
              </a:ext>
            </a:extLst>
          </p:cNvPr>
          <p:cNvSpPr/>
          <p:nvPr/>
        </p:nvSpPr>
        <p:spPr>
          <a:xfrm>
            <a:off x="1281805" y="2288883"/>
            <a:ext cx="29262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Отсутствуют данные для субъекта</a:t>
            </a:r>
            <a:endParaRPr lang="ru-RU" sz="20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9D0971B-C20E-403E-822D-54367224C592}"/>
              </a:ext>
            </a:extLst>
          </p:cNvPr>
          <p:cNvSpPr/>
          <p:nvPr/>
        </p:nvSpPr>
        <p:spPr>
          <a:xfrm>
            <a:off x="194193" y="3764279"/>
            <a:ext cx="906133" cy="44911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288EC64-773D-4D1C-B827-36065F7AFEF7}"/>
              </a:ext>
            </a:extLst>
          </p:cNvPr>
          <p:cNvSpPr/>
          <p:nvPr/>
        </p:nvSpPr>
        <p:spPr>
          <a:xfrm>
            <a:off x="190390" y="4653136"/>
            <a:ext cx="864096" cy="3186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04EF8B3-45BC-4218-AC0E-4BD9ED7748F1}"/>
              </a:ext>
            </a:extLst>
          </p:cNvPr>
          <p:cNvSpPr/>
          <p:nvPr/>
        </p:nvSpPr>
        <p:spPr>
          <a:xfrm>
            <a:off x="1468840" y="4482777"/>
            <a:ext cx="24750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Выбросы 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(из-за ошибок)</a:t>
            </a:r>
            <a:endParaRPr lang="ru-RU" sz="20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E1C8055-0DFD-4FB4-9FDB-E3F4C579E0E8}"/>
              </a:ext>
            </a:extLst>
          </p:cNvPr>
          <p:cNvSpPr/>
          <p:nvPr/>
        </p:nvSpPr>
        <p:spPr>
          <a:xfrm>
            <a:off x="1100326" y="3689631"/>
            <a:ext cx="30624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Отсутствуют данные для признака</a:t>
            </a:r>
            <a:endParaRPr lang="ru-RU" sz="200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34D32B5-5BB8-420F-AB61-BC8CA2932FE4}"/>
              </a:ext>
            </a:extLst>
          </p:cNvPr>
          <p:cNvSpPr/>
          <p:nvPr/>
        </p:nvSpPr>
        <p:spPr>
          <a:xfrm>
            <a:off x="0" y="5057059"/>
            <a:ext cx="3979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Удалить признака из набора данных</a:t>
            </a:r>
            <a:endParaRPr lang="ru-RU" sz="200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3A337C7-72FA-4D62-812A-3E76897D03A5}"/>
              </a:ext>
            </a:extLst>
          </p:cNvPr>
          <p:cNvSpPr/>
          <p:nvPr/>
        </p:nvSpPr>
        <p:spPr>
          <a:xfrm>
            <a:off x="-35583" y="5658189"/>
            <a:ext cx="45474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Использовать регрессию, чтобы предсказать пропущенное значение.</a:t>
            </a:r>
            <a:endParaRPr lang="ru-RU" sz="20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D51FF0D-093F-4EBD-A25C-087454EDACBD}"/>
              </a:ext>
            </a:extLst>
          </p:cNvPr>
          <p:cNvSpPr/>
          <p:nvPr/>
        </p:nvSpPr>
        <p:spPr>
          <a:xfrm>
            <a:off x="3647728" y="6273742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Рекомендуется использовать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k-NN Regressor</a:t>
            </a:r>
            <a:endParaRPr lang="ru-RU" sz="2000" dirty="0"/>
          </a:p>
        </p:txBody>
      </p:sp>
      <p:sp>
        <p:nvSpPr>
          <p:cNvPr id="2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23392" y="116632"/>
            <a:ext cx="11039926" cy="65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</p:spTree>
    <p:extLst>
      <p:ext uri="{BB962C8B-B14F-4D97-AF65-F5344CB8AC3E}">
        <p14:creationId xmlns:p14="http://schemas.microsoft.com/office/powerpoint/2010/main" val="378521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" grpId="0" animBg="1"/>
      <p:bldP spid="5" grpId="0"/>
      <p:bldP spid="6" grpId="0" animBg="1"/>
      <p:bldP spid="13" grpId="0" animBg="1"/>
      <p:bldP spid="7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14279" y="1437637"/>
            <a:ext cx="23853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Дисперсия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B319954-C1D3-477D-AD72-CECF451B1E18}"/>
                  </a:ext>
                </a:extLst>
              </p:cNvPr>
              <p:cNvSpPr/>
              <p:nvPr/>
            </p:nvSpPr>
            <p:spPr>
              <a:xfrm>
                <a:off x="640742" y="1849700"/>
                <a:ext cx="5324984" cy="160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sz="3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B319954-C1D3-477D-AD72-CECF451B1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42" y="1849700"/>
                <a:ext cx="5324984" cy="16046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CCD146E9-7DDA-4A49-9792-FC6B3836D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29"/>
          <a:stretch/>
        </p:blipFill>
        <p:spPr bwMode="auto">
          <a:xfrm>
            <a:off x="6676703" y="1820327"/>
            <a:ext cx="4946980" cy="495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14EF86D-A70E-4A30-85CD-2034D216C195}"/>
                  </a:ext>
                </a:extLst>
              </p:cNvPr>
              <p:cNvSpPr/>
              <p:nvPr/>
            </p:nvSpPr>
            <p:spPr>
              <a:xfrm>
                <a:off x="898019" y="3458577"/>
                <a:ext cx="43874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μ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среднее для признака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sz="28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14EF86D-A70E-4A30-85CD-2034D216C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19" y="3458577"/>
                <a:ext cx="4387420" cy="523220"/>
              </a:xfrm>
              <a:prstGeom prst="rect">
                <a:avLst/>
              </a:prstGeom>
              <a:blipFill>
                <a:blip r:embed="rId6"/>
                <a:stretch>
                  <a:fillRect t="-1163" b="-220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94F7D48-B6AC-40EC-9015-286597CDBFF3}"/>
              </a:ext>
            </a:extLst>
          </p:cNvPr>
          <p:cNvSpPr/>
          <p:nvPr/>
        </p:nvSpPr>
        <p:spPr>
          <a:xfrm>
            <a:off x="307939" y="4013794"/>
            <a:ext cx="59905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Если признак имеет нулевую дисперсию, он не меняется</a:t>
            </a:r>
            <a:endParaRPr lang="ru-RU" sz="24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4D3E84B-B2BA-4692-9287-41EF5EACC1B0}"/>
              </a:ext>
            </a:extLst>
          </p:cNvPr>
          <p:cNvSpPr/>
          <p:nvPr/>
        </p:nvSpPr>
        <p:spPr>
          <a:xfrm>
            <a:off x="6676702" y="5589240"/>
            <a:ext cx="4027809" cy="88588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E589838-51F4-48EE-996C-92AA02D24F76}"/>
              </a:ext>
            </a:extLst>
          </p:cNvPr>
          <p:cNvSpPr/>
          <p:nvPr/>
        </p:nvSpPr>
        <p:spPr>
          <a:xfrm>
            <a:off x="307938" y="4801187"/>
            <a:ext cx="6676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Если признак не меняется, его можно отбросить, так как информации нет</a:t>
            </a:r>
            <a:endParaRPr lang="ru-RU" sz="24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3DB0E2A-ECDE-4462-A42C-13305ADDDA65}"/>
              </a:ext>
            </a:extLst>
          </p:cNvPr>
          <p:cNvSpPr/>
          <p:nvPr/>
        </p:nvSpPr>
        <p:spPr>
          <a:xfrm>
            <a:off x="701994" y="5917112"/>
            <a:ext cx="4745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pd.DataFrame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data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63C630A-CDD3-4FCE-B2CD-E258CBAFDD43}"/>
              </a:ext>
            </a:extLst>
          </p:cNvPr>
          <p:cNvSpPr/>
          <p:nvPr/>
        </p:nvSpPr>
        <p:spPr>
          <a:xfrm>
            <a:off x="701994" y="6286444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.var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66D9B6C-8662-4345-9BC2-2A2F7652995A}"/>
              </a:ext>
            </a:extLst>
          </p:cNvPr>
          <p:cNvSpPr/>
          <p:nvPr/>
        </p:nvSpPr>
        <p:spPr>
          <a:xfrm>
            <a:off x="635670" y="5567970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pandas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pd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624" y="620688"/>
            <a:ext cx="6359406" cy="1083631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23392" y="116632"/>
            <a:ext cx="11039926" cy="65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</p:spTree>
    <p:extLst>
      <p:ext uri="{BB962C8B-B14F-4D97-AF65-F5344CB8AC3E}">
        <p14:creationId xmlns:p14="http://schemas.microsoft.com/office/powerpoint/2010/main" val="36350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5" grpId="0"/>
      <p:bldP spid="10" grpId="0"/>
      <p:bldP spid="27" grpId="0"/>
      <p:bldP spid="28" grpId="0" animBg="1"/>
      <p:bldP spid="29" grpId="0"/>
      <p:bldP spid="11" grpId="0"/>
      <p:bldP spid="26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B283A49-32AC-4B33-8A5B-970C45FB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29" y="935063"/>
            <a:ext cx="8742495" cy="4970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359DDA-094D-45F4-ABB0-A5A16BEBFFEE}"/>
              </a:ext>
            </a:extLst>
          </p:cNvPr>
          <p:cNvSpPr txBox="1"/>
          <p:nvPr/>
        </p:nvSpPr>
        <p:spPr>
          <a:xfrm>
            <a:off x="1343472" y="5949280"/>
            <a:ext cx="9886648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AutoML</a:t>
            </a:r>
            <a:r>
              <a:rPr lang="ru-RU" dirty="0">
                <a:solidFill>
                  <a:schemeClr val="bg1"/>
                </a:solidFill>
              </a:rPr>
              <a:t> и перспективные методы ИИ, спикер Савченко Максим/Рыжков Александр</a:t>
            </a:r>
          </a:p>
          <a:p>
            <a:r>
              <a:rPr lang="ru-RU" dirty="0">
                <a:solidFill>
                  <a:schemeClr val="bg1"/>
                </a:solidFill>
              </a:rPr>
              <a:t>Летняя Цифровая Школа Сбербанка</a:t>
            </a:r>
          </a:p>
        </p:txBody>
      </p:sp>
    </p:spTree>
    <p:extLst>
      <p:ext uri="{BB962C8B-B14F-4D97-AF65-F5344CB8AC3E}">
        <p14:creationId xmlns:p14="http://schemas.microsoft.com/office/powerpoint/2010/main" val="10394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48462" y="1728194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82F232D-BEA8-41E4-8B45-0EFAF23A254A}"/>
                  </a:ext>
                </a:extLst>
              </p:cNvPr>
              <p:cNvSpPr/>
              <p:nvPr/>
            </p:nvSpPr>
            <p:spPr>
              <a:xfrm>
                <a:off x="822261" y="2266806"/>
                <a:ext cx="4554965" cy="949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Corr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400" b="1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)=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cov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82F232D-BEA8-41E4-8B45-0EFAF23A2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61" y="2266806"/>
                <a:ext cx="4554965" cy="949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344CD525-4D9E-45FF-ADBC-FF58CA2D5220}"/>
                  </a:ext>
                </a:extLst>
              </p:cNvPr>
              <p:cNvSpPr/>
              <p:nvPr/>
            </p:nvSpPr>
            <p:spPr>
              <a:xfrm>
                <a:off x="480140" y="3231497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344CD525-4D9E-45FF-ADBC-FF58CA2D5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40" y="3231497"/>
                <a:ext cx="667035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54A8D93-80B7-439A-8B59-B8B62B039AD3}"/>
                  </a:ext>
                </a:extLst>
              </p:cNvPr>
              <p:cNvSpPr/>
              <p:nvPr/>
            </p:nvSpPr>
            <p:spPr>
              <a:xfrm>
                <a:off x="527504" y="3871008"/>
                <a:ext cx="41408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-apple-system"/>
                  </a:rPr>
                  <a:t> - </a:t>
                </a:r>
                <a:r>
                  <a:rPr lang="ru-RU" sz="3200" dirty="0">
                    <a:solidFill>
                      <a:schemeClr val="bg1"/>
                    </a:solidFill>
                    <a:latin typeface="-apple-system"/>
                  </a:rPr>
                  <a:t>оператор среднего</a:t>
                </a: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54A8D93-80B7-439A-8B59-B8B62B039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04" y="3871008"/>
                <a:ext cx="4140814" cy="584775"/>
              </a:xfrm>
              <a:prstGeom prst="rect">
                <a:avLst/>
              </a:prstGeom>
              <a:blipFill>
                <a:blip r:embed="rId6"/>
                <a:stretch>
                  <a:fillRect t="-12500" r="-2651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3">
            <a:extLst>
              <a:ext uri="{FF2B5EF4-FFF2-40B4-BE49-F238E27FC236}">
                <a16:creationId xmlns:a16="http://schemas.microsoft.com/office/drawing/2014/main" id="{D7F8D7BE-EF12-4EB2-983A-B9C419B6C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74" b="90502" l="31613" r="74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29" t="7539" r="24168" b="6744"/>
          <a:stretch/>
        </p:blipFill>
        <p:spPr bwMode="auto">
          <a:xfrm>
            <a:off x="7170846" y="1793525"/>
            <a:ext cx="4700204" cy="479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2B6844B-22BF-4AED-8EAE-B0A8A8DCD298}"/>
              </a:ext>
            </a:extLst>
          </p:cNvPr>
          <p:cNvSpPr/>
          <p:nvPr/>
        </p:nvSpPr>
        <p:spPr>
          <a:xfrm>
            <a:off x="455384" y="4763392"/>
            <a:ext cx="67154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 между признаками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 с целью</a:t>
            </a:r>
            <a:endParaRPr lang="ru-RU" sz="2800" dirty="0"/>
          </a:p>
        </p:txBody>
      </p:sp>
      <p:sp>
        <p:nvSpPr>
          <p:cNvPr id="21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624" y="620688"/>
            <a:ext cx="6359406" cy="1083631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22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23392" y="116632"/>
            <a:ext cx="11039926" cy="65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</p:spTree>
    <p:extLst>
      <p:ext uri="{BB962C8B-B14F-4D97-AF65-F5344CB8AC3E}">
        <p14:creationId xmlns:p14="http://schemas.microsoft.com/office/powerpoint/2010/main" val="238229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8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95400" y="1412776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 между признаками</a:t>
            </a: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D7F8D7BE-EF12-4EB2-983A-B9C419B6C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4" b="90502" l="31613" r="74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29" t="7539" r="54692" b="65438"/>
          <a:stretch/>
        </p:blipFill>
        <p:spPr bwMode="auto">
          <a:xfrm>
            <a:off x="6960096" y="1981040"/>
            <a:ext cx="446449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4B040093-B915-41F2-B110-0565217D7F20}"/>
              </a:ext>
            </a:extLst>
          </p:cNvPr>
          <p:cNvCxnSpPr>
            <a:cxnSpLocks/>
          </p:cNvCxnSpPr>
          <p:nvPr/>
        </p:nvCxnSpPr>
        <p:spPr>
          <a:xfrm flipV="1">
            <a:off x="7824192" y="572604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FD765D98-DD0E-4839-BF13-99D894D01C2F}"/>
              </a:ext>
            </a:extLst>
          </p:cNvPr>
          <p:cNvCxnSpPr>
            <a:cxnSpLocks/>
          </p:cNvCxnSpPr>
          <p:nvPr/>
        </p:nvCxnSpPr>
        <p:spPr>
          <a:xfrm flipV="1">
            <a:off x="6172013" y="250426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B23B27D1-BD29-461C-873F-BD1F34600A70}"/>
              </a:ext>
            </a:extLst>
          </p:cNvPr>
          <p:cNvCxnSpPr>
            <a:cxnSpLocks/>
          </p:cNvCxnSpPr>
          <p:nvPr/>
        </p:nvCxnSpPr>
        <p:spPr>
          <a:xfrm flipV="1">
            <a:off x="6897543" y="3470384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EF3ECB0-B995-4D90-9C31-793C7A6244CA}"/>
              </a:ext>
            </a:extLst>
          </p:cNvPr>
          <p:cNvCxnSpPr>
            <a:cxnSpLocks/>
          </p:cNvCxnSpPr>
          <p:nvPr/>
        </p:nvCxnSpPr>
        <p:spPr>
          <a:xfrm flipV="1">
            <a:off x="6324413" y="265666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07C13C4-A6B6-437A-846A-F08AEEC20210}"/>
              </a:ext>
            </a:extLst>
          </p:cNvPr>
          <p:cNvCxnSpPr>
            <a:cxnSpLocks/>
          </p:cNvCxnSpPr>
          <p:nvPr/>
        </p:nvCxnSpPr>
        <p:spPr>
          <a:xfrm flipV="1">
            <a:off x="9696400" y="6021288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CBED514-191C-48C7-BFC5-D740646A6A1E}"/>
              </a:ext>
            </a:extLst>
          </p:cNvPr>
          <p:cNvSpPr/>
          <p:nvPr/>
        </p:nvSpPr>
        <p:spPr>
          <a:xfrm>
            <a:off x="263352" y="1988840"/>
            <a:ext cx="6563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Причины корреляции: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1E2E0CA-3624-4B4F-9502-6A61ABCCD3A1}"/>
              </a:ext>
            </a:extLst>
          </p:cNvPr>
          <p:cNvSpPr/>
          <p:nvPr/>
        </p:nvSpPr>
        <p:spPr>
          <a:xfrm>
            <a:off x="266018" y="2535540"/>
            <a:ext cx="68376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 же метрика, разные единицы измерения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длина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длина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дюймах</a:t>
            </a:r>
            <a:endParaRPr lang="en-US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5A29AA02-A49E-49D1-B086-712B31365C02}"/>
                  </a:ext>
                </a:extLst>
              </p:cNvPr>
              <p:cNvSpPr/>
              <p:nvPr/>
            </p:nvSpPr>
            <p:spPr>
              <a:xfrm>
                <a:off x="191344" y="3717032"/>
                <a:ext cx="6563720" cy="1071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Связанные признаки</a:t>
                </a:r>
                <a:endParaRPr lang="ru-RU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𝐻𝑅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𝑋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𝑎𝑌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𝑋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𝑌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,…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5A29AA02-A49E-49D1-B086-712B31365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3717032"/>
                <a:ext cx="6563720" cy="1071191"/>
              </a:xfrm>
              <a:prstGeom prst="rect">
                <a:avLst/>
              </a:prstGeom>
              <a:blipFill>
                <a:blip r:embed="rId6"/>
                <a:stretch>
                  <a:fillRect l="-1207" t="-5143" b="-57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9AAE929-118A-42DB-96F9-4CB6D2D185A9}"/>
              </a:ext>
            </a:extLst>
          </p:cNvPr>
          <p:cNvSpPr/>
          <p:nvPr/>
        </p:nvSpPr>
        <p:spPr>
          <a:xfrm>
            <a:off x="293993" y="4822502"/>
            <a:ext cx="6066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Если признаки коррелированы, они несут одинаковую информацию</a:t>
            </a:r>
            <a:endParaRPr lang="ru-RU" sz="2400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588BDE0-9433-44A3-9896-19AD16EB8F0E}"/>
              </a:ext>
            </a:extLst>
          </p:cNvPr>
          <p:cNvSpPr/>
          <p:nvPr/>
        </p:nvSpPr>
        <p:spPr>
          <a:xfrm>
            <a:off x="285145" y="5657671"/>
            <a:ext cx="6887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Если признаки несут одинаковую информацию, некоторые из них можно выбросить</a:t>
            </a:r>
            <a:endParaRPr lang="ru-RU" sz="2400" dirty="0"/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624" y="620688"/>
            <a:ext cx="6359406" cy="1083631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31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23392" y="116632"/>
            <a:ext cx="11039926" cy="65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</p:spTree>
    <p:extLst>
      <p:ext uri="{BB962C8B-B14F-4D97-AF65-F5344CB8AC3E}">
        <p14:creationId xmlns:p14="http://schemas.microsoft.com/office/powerpoint/2010/main" val="228835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5" grpId="0"/>
      <p:bldP spid="26" grpId="0"/>
      <p:bldP spid="27" grpId="0"/>
      <p:bldP spid="28" grpId="0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23392" y="1484784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 с целью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4D18B8-1047-4FAD-AAF2-F53EF01F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640" y="1403184"/>
            <a:ext cx="6582990" cy="429880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0E5E677-BCA3-4896-BE1A-93AD1B1F01C4}"/>
              </a:ext>
            </a:extLst>
          </p:cNvPr>
          <p:cNvSpPr/>
          <p:nvPr/>
        </p:nvSpPr>
        <p:spPr>
          <a:xfrm>
            <a:off x="22370" y="1988840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sklearn.datasets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ds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C044EE-69AA-4663-A0AE-C05D5BB9C54F}"/>
              </a:ext>
            </a:extLst>
          </p:cNvPr>
          <p:cNvSpPr/>
          <p:nvPr/>
        </p:nvSpPr>
        <p:spPr>
          <a:xfrm>
            <a:off x="391061" y="2379544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data =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ds.load_diabetes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EBA5DC1-4C97-47B5-BF91-7371B403C796}"/>
              </a:ext>
            </a:extLst>
          </p:cNvPr>
          <p:cNvSpPr/>
          <p:nvPr/>
        </p:nvSpPr>
        <p:spPr>
          <a:xfrm>
            <a:off x="119336" y="2708920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pandas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pd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2AAD24E-2E8E-4A52-957B-F3D30C8A7FDD}"/>
              </a:ext>
            </a:extLst>
          </p:cNvPr>
          <p:cNvSpPr/>
          <p:nvPr/>
        </p:nvSpPr>
        <p:spPr>
          <a:xfrm>
            <a:off x="299293" y="3170585"/>
            <a:ext cx="55306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df = pd.DataFrame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data.data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columns=data.feature_names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'target'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=data.target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C18076B-03A2-4880-B42F-2FA730775150}"/>
              </a:ext>
            </a:extLst>
          </p:cNvPr>
          <p:cNvSpPr/>
          <p:nvPr/>
        </p:nvSpPr>
        <p:spPr>
          <a:xfrm>
            <a:off x="299293" y="4034145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43E4935-9193-43F1-B523-E9919505D162}"/>
              </a:ext>
            </a:extLst>
          </p:cNvPr>
          <p:cNvSpPr/>
          <p:nvPr/>
        </p:nvSpPr>
        <p:spPr>
          <a:xfrm>
            <a:off x="7302553" y="5245299"/>
            <a:ext cx="1080120" cy="43531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3F7801A-6903-443A-B0F7-7F1526FA1E75}"/>
              </a:ext>
            </a:extLst>
          </p:cNvPr>
          <p:cNvSpPr/>
          <p:nvPr/>
        </p:nvSpPr>
        <p:spPr>
          <a:xfrm>
            <a:off x="9345089" y="5245299"/>
            <a:ext cx="2205935" cy="43531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F000633F-67C1-4C7E-8977-FB3BE536C59D}"/>
              </a:ext>
            </a:extLst>
          </p:cNvPr>
          <p:cNvSpPr/>
          <p:nvPr/>
        </p:nvSpPr>
        <p:spPr>
          <a:xfrm>
            <a:off x="6766497" y="5245298"/>
            <a:ext cx="536056" cy="4353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53871A9-9B4B-4CC0-A6F8-D08BB5D4D2EA}"/>
              </a:ext>
            </a:extLst>
          </p:cNvPr>
          <p:cNvSpPr/>
          <p:nvPr/>
        </p:nvSpPr>
        <p:spPr>
          <a:xfrm>
            <a:off x="8378519" y="3214122"/>
            <a:ext cx="966570" cy="6389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F2EF929-B572-4FDD-8B51-D25331816E87}"/>
              </a:ext>
            </a:extLst>
          </p:cNvPr>
          <p:cNvSpPr/>
          <p:nvPr/>
        </p:nvSpPr>
        <p:spPr>
          <a:xfrm>
            <a:off x="119336" y="4437112"/>
            <a:ext cx="54031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Хорошая идея - отбросить признаки, у которых корреляция близка к нулю</a:t>
            </a:r>
            <a:endParaRPr lang="ru-RU" sz="2400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CFF2990-6910-47B2-8A31-327D2B02FA55}"/>
              </a:ext>
            </a:extLst>
          </p:cNvPr>
          <p:cNvSpPr/>
          <p:nvPr/>
        </p:nvSpPr>
        <p:spPr>
          <a:xfrm>
            <a:off x="232182" y="5564489"/>
            <a:ext cx="42266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 мы можем потерять взаимодействие между признаками</a:t>
            </a:r>
            <a:endParaRPr lang="ru-RU" sz="2400" dirty="0"/>
          </a:p>
        </p:txBody>
      </p:sp>
      <p:sp>
        <p:nvSpPr>
          <p:cNvPr id="22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711624" y="620688"/>
            <a:ext cx="6359406" cy="108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2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23392" y="116632"/>
            <a:ext cx="11039926" cy="65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088662A-4E3E-49DE-1B34-752DC89CBF51}"/>
              </a:ext>
            </a:extLst>
          </p:cNvPr>
          <p:cNvSpPr/>
          <p:nvPr/>
        </p:nvSpPr>
        <p:spPr>
          <a:xfrm>
            <a:off x="5209016" y="6013843"/>
            <a:ext cx="6342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связи могут быть нелинейными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0922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7" grpId="0"/>
      <p:bldP spid="10" grpId="0"/>
      <p:bldP spid="23" grpId="0"/>
      <p:bldP spid="25" grpId="0"/>
      <p:bldP spid="26" grpId="0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3727206-FA95-47B2-9FB9-6C04A03FC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88" b="23351"/>
          <a:stretch/>
        </p:blipFill>
        <p:spPr bwMode="auto">
          <a:xfrm>
            <a:off x="6388033" y="1547776"/>
            <a:ext cx="5151821" cy="485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AD7D3B1-2E15-403E-A522-1424BB787D09}"/>
              </a:ext>
            </a:extLst>
          </p:cNvPr>
          <p:cNvSpPr/>
          <p:nvPr/>
        </p:nvSpPr>
        <p:spPr>
          <a:xfrm>
            <a:off x="89286" y="3734087"/>
            <a:ext cx="5486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scipy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stats</a:t>
            </a: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 = stats.normaltest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3188B3B-BB4F-4CF1-8E34-13D644A0AB88}"/>
              </a:ext>
            </a:extLst>
          </p:cNvPr>
          <p:cNvSpPr/>
          <p:nvPr/>
        </p:nvSpPr>
        <p:spPr>
          <a:xfrm>
            <a:off x="191344" y="1412776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Нормальность распределения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9E0974F-3744-4961-AC19-0953D50F1F46}"/>
              </a:ext>
            </a:extLst>
          </p:cNvPr>
          <p:cNvSpPr/>
          <p:nvPr/>
        </p:nvSpPr>
        <p:spPr>
          <a:xfrm>
            <a:off x="652146" y="1929654"/>
            <a:ext cx="46085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Наивный байесовский классификатор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Дискриминантный анализ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BB2E9E1-621B-47F1-BDC4-D4F23C761195}"/>
              </a:ext>
            </a:extLst>
          </p:cNvPr>
          <p:cNvSpPr/>
          <p:nvPr/>
        </p:nvSpPr>
        <p:spPr>
          <a:xfrm>
            <a:off x="191344" y="4653136"/>
            <a:ext cx="61494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Отбросить признаки без нормального распределения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A26527D6-1A87-4C70-8681-402CE322642B}"/>
                  </a:ext>
                </a:extLst>
              </p:cNvPr>
              <p:cNvSpPr/>
              <p:nvPr/>
            </p:nvSpPr>
            <p:spPr>
              <a:xfrm>
                <a:off x="191344" y="5589240"/>
                <a:ext cx="6149433" cy="8351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Попробуйте преобразование, чтобы сделать их нормальным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ra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,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fun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,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exp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A26527D6-1A87-4C70-8681-402CE3226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589240"/>
                <a:ext cx="6149433" cy="835100"/>
              </a:xfrm>
              <a:prstGeom prst="rect">
                <a:avLst/>
              </a:prstGeom>
              <a:blipFill>
                <a:blip r:embed="rId5"/>
                <a:stretch>
                  <a:fillRect l="-1487" t="-5839" b="-153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624" y="620688"/>
            <a:ext cx="6359406" cy="1083631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23392" y="116632"/>
            <a:ext cx="11039926" cy="65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63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" grpId="0"/>
      <p:bldP spid="27" grpId="0"/>
      <p:bldP spid="34" grpId="0"/>
      <p:bldP spid="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3188B3B-BB4F-4CF1-8E34-13D644A0AB88}"/>
              </a:ext>
            </a:extLst>
          </p:cNvPr>
          <p:cNvSpPr/>
          <p:nvPr/>
        </p:nvSpPr>
        <p:spPr>
          <a:xfrm>
            <a:off x="695400" y="1628800"/>
            <a:ext cx="5112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Статистическая разница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BB2E9E1-621B-47F1-BDC4-D4F23C761195}"/>
              </a:ext>
            </a:extLst>
          </p:cNvPr>
          <p:cNvSpPr/>
          <p:nvPr/>
        </p:nvSpPr>
        <p:spPr>
          <a:xfrm>
            <a:off x="479376" y="3933056"/>
            <a:ext cx="6149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Отбросить признаки без статистической разницы между группами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81C0F0-067F-40D3-BDFB-45724B8B17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6962" y="2397977"/>
            <a:ext cx="6539523" cy="2571281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22C4B1E-3C39-4A47-82FE-267C92C36632}"/>
              </a:ext>
            </a:extLst>
          </p:cNvPr>
          <p:cNvSpPr/>
          <p:nvPr/>
        </p:nvSpPr>
        <p:spPr>
          <a:xfrm>
            <a:off x="191344" y="2871952"/>
            <a:ext cx="5486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scipy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stats</a:t>
            </a: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 = stats.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ttest_ind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D7E7DD5-7D97-457C-B1B0-C88AFB5E2139}"/>
              </a:ext>
            </a:extLst>
          </p:cNvPr>
          <p:cNvSpPr/>
          <p:nvPr/>
        </p:nvSpPr>
        <p:spPr>
          <a:xfrm>
            <a:off x="479376" y="5229200"/>
            <a:ext cx="5365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 мы можем потерять взаимодействие между признаками</a:t>
            </a:r>
            <a:endParaRPr lang="ru-RU" sz="2400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624" y="620688"/>
            <a:ext cx="6359406" cy="1083631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19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23392" y="116632"/>
            <a:ext cx="11039926" cy="65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</p:spTree>
    <p:extLst>
      <p:ext uri="{BB962C8B-B14F-4D97-AF65-F5344CB8AC3E}">
        <p14:creationId xmlns:p14="http://schemas.microsoft.com/office/powerpoint/2010/main" val="246277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4" grpId="0"/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CF12E6B-4A9A-4451-A9F2-FA0E0788870C}"/>
              </a:ext>
            </a:extLst>
          </p:cNvPr>
          <p:cNvSpPr/>
          <p:nvPr/>
        </p:nvSpPr>
        <p:spPr>
          <a:xfrm>
            <a:off x="1271464" y="2604599"/>
            <a:ext cx="275831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Полный набор Признаков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172D8AAD-95CA-4AFE-A889-9902C8E0885B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4029781" y="3380441"/>
            <a:ext cx="142282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CF35E3F-CA6A-48EF-A4EB-3E4AC0A0B234}"/>
              </a:ext>
            </a:extLst>
          </p:cNvPr>
          <p:cNvSpPr/>
          <p:nvPr/>
        </p:nvSpPr>
        <p:spPr>
          <a:xfrm>
            <a:off x="5452610" y="2604599"/>
            <a:ext cx="323567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Лучшее подмножество по критерию</a:t>
            </a: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8C5059A5-6EC0-4F05-8383-C9EC31E6E85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8688287" y="3366719"/>
            <a:ext cx="504057" cy="1372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3A1B2247-C436-492A-A47D-CE8DE543E3EB}"/>
              </a:ext>
            </a:extLst>
          </p:cNvPr>
          <p:cNvSpPr/>
          <p:nvPr/>
        </p:nvSpPr>
        <p:spPr>
          <a:xfrm>
            <a:off x="9192344" y="3042683"/>
            <a:ext cx="2232248" cy="6480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  <p:sp>
        <p:nvSpPr>
          <p:cNvPr id="13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23392" y="116632"/>
            <a:ext cx="11039926" cy="65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</p:spTree>
    <p:extLst>
      <p:ext uri="{BB962C8B-B14F-4D97-AF65-F5344CB8AC3E}">
        <p14:creationId xmlns:p14="http://schemas.microsoft.com/office/powerpoint/2010/main" val="315107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7" grpId="0" animBg="1"/>
      <p:bldP spid="3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39416" y="1700808"/>
            <a:ext cx="95770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Признаков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</a:t>
            </a:r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Значимых Признаков</a:t>
            </a:r>
          </a:p>
          <a:p>
            <a:pPr marL="0" lvl="1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оболочки (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Wrapper Methods)</a:t>
            </a:r>
          </a:p>
          <a:p>
            <a:endParaRPr lang="en-US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79880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4"/>
            <a:ext cx="11039926" cy="790111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</a:t>
            </a:r>
            <a:endParaRPr lang="ru-RU" sz="32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71EFC0E-D236-4C4E-9E6B-5276942DA9EF}"/>
              </a:ext>
            </a:extLst>
          </p:cNvPr>
          <p:cNvSpPr/>
          <p:nvPr/>
        </p:nvSpPr>
        <p:spPr>
          <a:xfrm>
            <a:off x="1131690" y="2830861"/>
            <a:ext cx="2718863" cy="1708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Полный набор Признаков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5818BDE-EB9E-438A-B38C-A7C60C9A4F43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3850553" y="3685123"/>
            <a:ext cx="77738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27914D3-EFE7-41B8-A374-A224BDDCA62D}"/>
              </a:ext>
            </a:extLst>
          </p:cNvPr>
          <p:cNvSpPr/>
          <p:nvPr/>
        </p:nvSpPr>
        <p:spPr>
          <a:xfrm>
            <a:off x="4627934" y="3181067"/>
            <a:ext cx="3268266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Подмножество Признаков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2DAE96C-646E-42CB-B281-5FE245B5A968}"/>
              </a:ext>
            </a:extLst>
          </p:cNvPr>
          <p:cNvSpPr/>
          <p:nvPr/>
        </p:nvSpPr>
        <p:spPr>
          <a:xfrm>
            <a:off x="8500781" y="3164176"/>
            <a:ext cx="2964160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ED2AD0A-6F28-4CA7-88EC-1C2C750E8521}"/>
              </a:ext>
            </a:extLst>
          </p:cNvPr>
          <p:cNvSpPr/>
          <p:nvPr/>
        </p:nvSpPr>
        <p:spPr>
          <a:xfrm>
            <a:off x="4239243" y="2313388"/>
            <a:ext cx="7212632" cy="27362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/>
          </a:p>
        </p:txBody>
      </p:sp>
      <p:cxnSp>
        <p:nvCxnSpPr>
          <p:cNvPr id="21" name="Скругленная соединительная линия 19">
            <a:extLst>
              <a:ext uri="{FF2B5EF4-FFF2-40B4-BE49-F238E27FC236}">
                <a16:creationId xmlns:a16="http://schemas.microsoft.com/office/drawing/2014/main" id="{613B13A3-B257-4FA4-8989-AFCB3E7CFFD7}"/>
              </a:ext>
            </a:extLst>
          </p:cNvPr>
          <p:cNvCxnSpPr>
            <a:cxnSpLocks/>
            <a:stCxn id="19" idx="0"/>
            <a:endCxn id="17" idx="0"/>
          </p:cNvCxnSpPr>
          <p:nvPr/>
        </p:nvCxnSpPr>
        <p:spPr>
          <a:xfrm rot="16200000" flipH="1" flipV="1">
            <a:off x="8114018" y="1312224"/>
            <a:ext cx="16891" cy="3720794"/>
          </a:xfrm>
          <a:prstGeom prst="curvedConnector3">
            <a:avLst>
              <a:gd name="adj1" fmla="val -3539631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кругленная соединительная линия 21">
            <a:extLst>
              <a:ext uri="{FF2B5EF4-FFF2-40B4-BE49-F238E27FC236}">
                <a16:creationId xmlns:a16="http://schemas.microsoft.com/office/drawing/2014/main" id="{F096FAF5-48D8-4C00-86F7-D2BF4628244B}"/>
              </a:ext>
            </a:extLst>
          </p:cNvPr>
          <p:cNvCxnSpPr>
            <a:cxnSpLocks/>
            <a:stCxn id="17" idx="2"/>
            <a:endCxn id="19" idx="2"/>
          </p:cNvCxnSpPr>
          <p:nvPr/>
        </p:nvCxnSpPr>
        <p:spPr>
          <a:xfrm rot="5400000" flipH="1" flipV="1">
            <a:off x="8114018" y="2320337"/>
            <a:ext cx="16891" cy="3720794"/>
          </a:xfrm>
          <a:prstGeom prst="curvedConnector3">
            <a:avLst>
              <a:gd name="adj1" fmla="val -359168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95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 animBg="1"/>
      <p:bldP spid="19" grpId="0" animBg="1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Рисунок 17" descr="Изображение выглядит как текст, карта, внутренний, стол&#10;&#10;Автоматически созданное описание">
            <a:extLst>
              <a:ext uri="{FF2B5EF4-FFF2-40B4-BE49-F238E27FC236}">
                <a16:creationId xmlns:a16="http://schemas.microsoft.com/office/drawing/2014/main" id="{0673923A-7804-47D3-BC3A-EDE6112BBC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t="5227" r="9397"/>
          <a:stretch/>
        </p:blipFill>
        <p:spPr>
          <a:xfrm>
            <a:off x="2207568" y="2780928"/>
            <a:ext cx="7379204" cy="3768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7E33441-F356-4E65-A661-7781BFCEB69A}"/>
                  </a:ext>
                </a:extLst>
              </p:cNvPr>
              <p:cNvSpPr/>
              <p:nvPr/>
            </p:nvSpPr>
            <p:spPr>
              <a:xfrm>
                <a:off x="6456040" y="1268760"/>
                <a:ext cx="3594638" cy="108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ru-RU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!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7E33441-F356-4E65-A661-7781BFCEB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268760"/>
                <a:ext cx="3594638" cy="10849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1B4A905-D77B-4475-8D77-01DACF7C74F4}"/>
                  </a:ext>
                </a:extLst>
              </p:cNvPr>
              <p:cNvSpPr/>
              <p:nvPr/>
            </p:nvSpPr>
            <p:spPr>
              <a:xfrm>
                <a:off x="623392" y="1196752"/>
                <a:ext cx="532729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𝑛</m:t>
                      </m:r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ru-RU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количество </m:t>
                      </m:r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признак</m:t>
                      </m:r>
                      <m:r>
                        <a:rPr lang="ru-RU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ов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1B4A905-D77B-4475-8D77-01DACF7C7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1196752"/>
                <a:ext cx="532729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05BD4A0-13E8-48A7-B259-B9CB3F9B13FE}"/>
                  </a:ext>
                </a:extLst>
              </p:cNvPr>
              <p:cNvSpPr/>
              <p:nvPr/>
            </p:nvSpPr>
            <p:spPr>
              <a:xfrm>
                <a:off x="623392" y="2132856"/>
                <a:ext cx="50097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>
                    <a:solidFill>
                      <a:schemeClr val="bg1"/>
                    </a:solidFill>
                    <a:latin typeface="Cambria Math"/>
                  </a:rPr>
                  <a:t>k</a:t>
                </a:r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ru-RU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размер подмножества</m:t>
                    </m:r>
                  </m:oMath>
                </a14:m>
                <a:endParaRPr lang="ru-RU" sz="3200" dirty="0">
                  <a:solidFill>
                    <a:schemeClr val="bg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05BD4A0-13E8-48A7-B259-B9CB3F9B1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132856"/>
                <a:ext cx="5009705" cy="584775"/>
              </a:xfrm>
              <a:prstGeom prst="rect">
                <a:avLst/>
              </a:prstGeom>
              <a:blipFill>
                <a:blip r:embed="rId7"/>
                <a:stretch>
                  <a:fillRect l="-3041" t="-13542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51384" y="44624"/>
            <a:ext cx="11039926" cy="790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65570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3" grpId="0"/>
      <p:bldP spid="24" grpId="0"/>
      <p:bldP spid="2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FFBFD4E-3F34-46B4-89C0-35C66F2F77C3}"/>
              </a:ext>
            </a:extLst>
          </p:cNvPr>
          <p:cNvSpPr/>
          <p:nvPr/>
        </p:nvSpPr>
        <p:spPr>
          <a:xfrm>
            <a:off x="1127448" y="2075112"/>
            <a:ext cx="36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66A5A04-60EE-4AFC-9AF3-DD0D0CF637CC}"/>
              </a:ext>
            </a:extLst>
          </p:cNvPr>
          <p:cNvSpPr/>
          <p:nvPr/>
        </p:nvSpPr>
        <p:spPr>
          <a:xfrm>
            <a:off x="1106943" y="3468976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Статистическая разница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AE4A072-87D1-4D13-8C32-9BA3279C8C62}"/>
              </a:ext>
            </a:extLst>
          </p:cNvPr>
          <p:cNvSpPr/>
          <p:nvPr/>
        </p:nvSpPr>
        <p:spPr>
          <a:xfrm>
            <a:off x="1159153" y="4862840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Дисперсия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4"/>
            <a:ext cx="11039926" cy="790111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36037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Признаков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Признаков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03252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632" y="908720"/>
            <a:ext cx="6240043" cy="795599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Жадный алгоритм</a:t>
            </a:r>
            <a:endParaRPr lang="ru-RU" sz="2800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461FC34-B890-4EAE-8E79-F1095C6C72C4}"/>
              </a:ext>
            </a:extLst>
          </p:cNvPr>
          <p:cNvSpPr/>
          <p:nvPr/>
        </p:nvSpPr>
        <p:spPr>
          <a:xfrm>
            <a:off x="5375920" y="2119814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4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9AEE561-77D8-4B37-A781-3E65FEDD9106}"/>
              </a:ext>
            </a:extLst>
          </p:cNvPr>
          <p:cNvSpPr/>
          <p:nvPr/>
        </p:nvSpPr>
        <p:spPr>
          <a:xfrm>
            <a:off x="4333085" y="3095649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8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DFFEE5AE-B47E-4DCE-B8D5-B9D46B402AC5}"/>
              </a:ext>
            </a:extLst>
          </p:cNvPr>
          <p:cNvSpPr/>
          <p:nvPr/>
        </p:nvSpPr>
        <p:spPr>
          <a:xfrm>
            <a:off x="6275920" y="3093312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15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A0253178-B5CB-47F6-9367-3D180B8833E3}"/>
              </a:ext>
            </a:extLst>
          </p:cNvPr>
          <p:cNvSpPr/>
          <p:nvPr/>
        </p:nvSpPr>
        <p:spPr>
          <a:xfrm>
            <a:off x="4215631" y="4348739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42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0E0A442A-CBB3-41C5-8551-E5A1690A9017}"/>
              </a:ext>
            </a:extLst>
          </p:cNvPr>
          <p:cNvSpPr/>
          <p:nvPr/>
        </p:nvSpPr>
        <p:spPr>
          <a:xfrm>
            <a:off x="5638528" y="4316096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23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19151876-CA83-426A-B9A5-AF6DD962AEB1}"/>
              </a:ext>
            </a:extLst>
          </p:cNvPr>
          <p:cNvSpPr/>
          <p:nvPr/>
        </p:nvSpPr>
        <p:spPr>
          <a:xfrm>
            <a:off x="7156364" y="4348738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16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0E61DB7-F79E-44C9-87F8-B0FC1533BAEC}"/>
              </a:ext>
            </a:extLst>
          </p:cNvPr>
          <p:cNvCxnSpPr>
            <a:stCxn id="13" idx="3"/>
          </p:cNvCxnSpPr>
          <p:nvPr/>
        </p:nvCxnSpPr>
        <p:spPr>
          <a:xfrm flipH="1">
            <a:off x="5017060" y="2831806"/>
            <a:ext cx="490662" cy="35912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818882C3-9952-4D97-BC0C-3DD24CE9D25B}"/>
              </a:ext>
            </a:extLst>
          </p:cNvPr>
          <p:cNvCxnSpPr>
            <a:stCxn id="13" idx="5"/>
            <a:endCxn id="17" idx="1"/>
          </p:cNvCxnSpPr>
          <p:nvPr/>
        </p:nvCxnSpPr>
        <p:spPr>
          <a:xfrm>
            <a:off x="6144118" y="2831806"/>
            <a:ext cx="263604" cy="3836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7159F3C8-6F30-4BE9-BC86-AD1CB177F6C5}"/>
              </a:ext>
            </a:extLst>
          </p:cNvPr>
          <p:cNvCxnSpPr>
            <a:stCxn id="16" idx="4"/>
            <a:endCxn id="19" idx="0"/>
          </p:cNvCxnSpPr>
          <p:nvPr/>
        </p:nvCxnSpPr>
        <p:spPr>
          <a:xfrm flipH="1">
            <a:off x="4665631" y="3929800"/>
            <a:ext cx="117454" cy="41893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0D6F04B-C9ED-43EA-9643-8D3777FBCB97}"/>
              </a:ext>
            </a:extLst>
          </p:cNvPr>
          <p:cNvCxnSpPr>
            <a:stCxn id="17" idx="3"/>
            <a:endCxn id="20" idx="0"/>
          </p:cNvCxnSpPr>
          <p:nvPr/>
        </p:nvCxnSpPr>
        <p:spPr>
          <a:xfrm flipH="1">
            <a:off x="6088528" y="3805304"/>
            <a:ext cx="319194" cy="5107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27A7F11A-7BD5-44E4-B766-33DAE0B16EC1}"/>
              </a:ext>
            </a:extLst>
          </p:cNvPr>
          <p:cNvCxnSpPr>
            <a:cxnSpLocks/>
            <a:stCxn id="17" idx="5"/>
            <a:endCxn id="21" idx="1"/>
          </p:cNvCxnSpPr>
          <p:nvPr/>
        </p:nvCxnSpPr>
        <p:spPr>
          <a:xfrm>
            <a:off x="7044118" y="3805304"/>
            <a:ext cx="244048" cy="66559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AF75987F-4726-40F4-B8FA-23963424FB63}"/>
              </a:ext>
            </a:extLst>
          </p:cNvPr>
          <p:cNvSpPr/>
          <p:nvPr/>
        </p:nvSpPr>
        <p:spPr>
          <a:xfrm>
            <a:off x="4203498" y="5339738"/>
            <a:ext cx="50617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54</a:t>
            </a:r>
            <a:r>
              <a:rPr lang="ru-RU" sz="4000" dirty="0"/>
              <a:t>          </a:t>
            </a:r>
            <a:r>
              <a:rPr lang="ru-RU" sz="4000" dirty="0">
                <a:solidFill>
                  <a:srgbClr val="FF0000"/>
                </a:solidFill>
              </a:rPr>
              <a:t>42</a:t>
            </a:r>
            <a:r>
              <a:rPr lang="ru-RU" sz="4000" dirty="0"/>
              <a:t>         </a:t>
            </a:r>
            <a:r>
              <a:rPr lang="ru-RU" sz="4000" dirty="0">
                <a:solidFill>
                  <a:srgbClr val="FFC000"/>
                </a:solidFill>
              </a:rPr>
              <a:t>35</a:t>
            </a:r>
          </a:p>
        </p:txBody>
      </p:sp>
      <p:sp>
        <p:nvSpPr>
          <p:cNvPr id="23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51384" y="44624"/>
            <a:ext cx="11039926" cy="790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76591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660017-26F1-4744-93FF-3357339609A2}"/>
              </a:ext>
            </a:extLst>
          </p:cNvPr>
          <p:cNvSpPr/>
          <p:nvPr/>
        </p:nvSpPr>
        <p:spPr>
          <a:xfrm>
            <a:off x="2159" y="2323904"/>
            <a:ext cx="5616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улучшается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7AF0B5F-F31D-4661-B4C0-E23C377549B8}"/>
              </a:ext>
            </a:extLst>
          </p:cNvPr>
          <p:cNvSpPr/>
          <p:nvPr/>
        </p:nvSpPr>
        <p:spPr>
          <a:xfrm>
            <a:off x="228442" y="2707536"/>
            <a:ext cx="5742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24B5A73-480F-4456-8466-34732F611192}"/>
              </a:ext>
            </a:extLst>
          </p:cNvPr>
          <p:cNvSpPr/>
          <p:nvPr/>
        </p:nvSpPr>
        <p:spPr>
          <a:xfrm>
            <a:off x="856057" y="3128635"/>
            <a:ext cx="7066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Посчитать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08A4EAF-93C3-453D-9F31-2526C4AA130E}"/>
              </a:ext>
            </a:extLst>
          </p:cNvPr>
          <p:cNvSpPr/>
          <p:nvPr/>
        </p:nvSpPr>
        <p:spPr>
          <a:xfrm>
            <a:off x="213523" y="3551678"/>
            <a:ext cx="10949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ru-RU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7BC5884-1D33-40B5-BA5A-63DC000391D2}"/>
              </a:ext>
            </a:extLst>
          </p:cNvPr>
          <p:cNvSpPr/>
          <p:nvPr/>
        </p:nvSpPr>
        <p:spPr>
          <a:xfrm>
            <a:off x="228442" y="4045354"/>
            <a:ext cx="86004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[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без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ru-RU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]: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82CFDA7-7284-4A61-9204-1C046572CB10}"/>
              </a:ext>
            </a:extLst>
          </p:cNvPr>
          <p:cNvSpPr/>
          <p:nvPr/>
        </p:nvSpPr>
        <p:spPr>
          <a:xfrm>
            <a:off x="826121" y="4450248"/>
            <a:ext cx="94011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Посчитать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([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ru-RU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488D87B-3363-49B8-BA42-D4BB8F28FD19}"/>
              </a:ext>
            </a:extLst>
          </p:cNvPr>
          <p:cNvSpPr/>
          <p:nvPr/>
        </p:nvSpPr>
        <p:spPr>
          <a:xfrm>
            <a:off x="213523" y="49310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en-US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([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ru-RU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D55C533-4BE7-4DE0-8415-278DA07E0D94}"/>
              </a:ext>
            </a:extLst>
          </p:cNvPr>
          <p:cNvSpPr/>
          <p:nvPr/>
        </p:nvSpPr>
        <p:spPr>
          <a:xfrm>
            <a:off x="978773" y="5317622"/>
            <a:ext cx="9108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80D5AE3-C20D-43E0-8F12-7363511E258C}"/>
              </a:ext>
            </a:extLst>
          </p:cNvPr>
          <p:cNvSpPr/>
          <p:nvPr/>
        </p:nvSpPr>
        <p:spPr>
          <a:xfrm>
            <a:off x="576037" y="1830792"/>
            <a:ext cx="31726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Прямой поиск</a:t>
            </a:r>
          </a:p>
        </p:txBody>
      </p:sp>
      <p:sp>
        <p:nvSpPr>
          <p:cNvPr id="22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632" y="908720"/>
            <a:ext cx="6240043" cy="795599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Жадный алгоритм</a:t>
            </a:r>
            <a:endParaRPr lang="ru-RU" sz="2800" dirty="0"/>
          </a:p>
        </p:txBody>
      </p:sp>
      <p:sp>
        <p:nvSpPr>
          <p:cNvPr id="23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51384" y="44624"/>
            <a:ext cx="11039926" cy="790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3626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11" grpId="0"/>
      <p:bldP spid="13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660017-26F1-4744-93FF-3357339609A2}"/>
              </a:ext>
            </a:extLst>
          </p:cNvPr>
          <p:cNvSpPr/>
          <p:nvPr/>
        </p:nvSpPr>
        <p:spPr>
          <a:xfrm>
            <a:off x="767408" y="2518671"/>
            <a:ext cx="5616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улучшается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7AF0B5F-F31D-4661-B4C0-E23C377549B8}"/>
              </a:ext>
            </a:extLst>
          </p:cNvPr>
          <p:cNvSpPr/>
          <p:nvPr/>
        </p:nvSpPr>
        <p:spPr>
          <a:xfrm>
            <a:off x="993691" y="2902303"/>
            <a:ext cx="5742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24B5A73-480F-4456-8466-34732F611192}"/>
              </a:ext>
            </a:extLst>
          </p:cNvPr>
          <p:cNvSpPr/>
          <p:nvPr/>
        </p:nvSpPr>
        <p:spPr>
          <a:xfrm>
            <a:off x="1621306" y="3323402"/>
            <a:ext cx="104513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Посчитать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без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08A4EAF-93C3-453D-9F31-2526C4AA130E}"/>
              </a:ext>
            </a:extLst>
          </p:cNvPr>
          <p:cNvSpPr/>
          <p:nvPr/>
        </p:nvSpPr>
        <p:spPr>
          <a:xfrm>
            <a:off x="1621307" y="3742981"/>
            <a:ext cx="108113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ru-RU" sz="20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без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80D5AE3-C20D-43E0-8F12-7363511E258C}"/>
              </a:ext>
            </a:extLst>
          </p:cNvPr>
          <p:cNvSpPr/>
          <p:nvPr/>
        </p:nvSpPr>
        <p:spPr>
          <a:xfrm>
            <a:off x="576037" y="1830792"/>
            <a:ext cx="3696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Обратный поиск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619424F-A5A8-49EC-B1BD-8C783799CA55}"/>
              </a:ext>
            </a:extLst>
          </p:cNvPr>
          <p:cNvSpPr/>
          <p:nvPr/>
        </p:nvSpPr>
        <p:spPr>
          <a:xfrm>
            <a:off x="975721" y="4359754"/>
            <a:ext cx="7280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удалить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ru-RU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CDD1DE7-51DE-4508-AB95-A6A811DE3D6C}"/>
              </a:ext>
            </a:extLst>
          </p:cNvPr>
          <p:cNvSpPr/>
          <p:nvPr/>
        </p:nvSpPr>
        <p:spPr>
          <a:xfrm>
            <a:off x="993691" y="4827613"/>
            <a:ext cx="9108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632" y="908720"/>
            <a:ext cx="6240043" cy="795599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Жадный алгоритм</a:t>
            </a:r>
            <a:endParaRPr lang="ru-RU" sz="2800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51384" y="44624"/>
            <a:ext cx="11039926" cy="790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91442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11" grpId="0"/>
      <p:bldP spid="13" grpId="0"/>
      <p:bldP spid="16" grpId="0"/>
      <p:bldP spid="21" grpId="0"/>
      <p:bldP spid="22" grpId="0"/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116632"/>
            <a:ext cx="11039926" cy="750975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Посмотрим на природу</a:t>
            </a:r>
            <a:endParaRPr lang="ru-RU" sz="32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E495193-9AC7-4DC1-9F62-C536D44C7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685" y="1774164"/>
            <a:ext cx="5902406" cy="4537475"/>
          </a:xfrm>
          <a:prstGeom prst="rect">
            <a:avLst/>
          </a:prstGeom>
        </p:spPr>
      </p:pic>
      <p:pic>
        <p:nvPicPr>
          <p:cNvPr id="10" name="Picture 4" descr="bible smack: From Ark to Zoo: A biblical view of zoology">
            <a:extLst>
              <a:ext uri="{FF2B5EF4-FFF2-40B4-BE49-F238E27FC236}">
                <a16:creationId xmlns:a16="http://schemas.microsoft.com/office/drawing/2014/main" id="{BA359D1D-306E-4AD6-A3FC-296E088A3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0100"/>
            <a:ext cx="6049968" cy="453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77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27241"/>
            <a:ext cx="11039926" cy="806001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Синтетическая Теория Эволюции</a:t>
            </a:r>
            <a:endParaRPr lang="ru-RU" sz="32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C107C37-5495-489C-9D0C-B1061720AA05}"/>
              </a:ext>
            </a:extLst>
          </p:cNvPr>
          <p:cNvSpPr/>
          <p:nvPr/>
        </p:nvSpPr>
        <p:spPr>
          <a:xfrm>
            <a:off x="479376" y="1196752"/>
            <a:ext cx="11039925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Некоторые из основных положений синтетической теории эволюции:</a:t>
            </a:r>
          </a:p>
          <a:p>
            <a:endParaRPr lang="ru-RU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местная популяция считается элементарной единицей эволюции;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материалом для эволюции являются мутации и рекомбинационная изменчивость;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естественный отбор рассматривается как основная причина развития адаптации и видообразования;</a:t>
            </a:r>
          </a:p>
        </p:txBody>
      </p:sp>
    </p:spTree>
    <p:extLst>
      <p:ext uri="{BB962C8B-B14F-4D97-AF65-F5344CB8AC3E}">
        <p14:creationId xmlns:p14="http://schemas.microsoft.com/office/powerpoint/2010/main" val="331239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2" descr="Evolution &amp; Classification of Life – UsefulCharts">
            <a:extLst>
              <a:ext uri="{FF2B5EF4-FFF2-40B4-BE49-F238E27FC236}">
                <a16:creationId xmlns:a16="http://schemas.microsoft.com/office/drawing/2014/main" id="{01A799D8-3C6B-43E9-9203-705CCD6D7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24744"/>
            <a:ext cx="3555520" cy="533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Other than Abrahamic, what other classification is there for religions? -  Quora">
            <a:extLst>
              <a:ext uri="{FF2B5EF4-FFF2-40B4-BE49-F238E27FC236}">
                <a16:creationId xmlns:a16="http://schemas.microsoft.com/office/drawing/2014/main" id="{66FD3C05-2D01-422E-AE6B-847689DA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1196752"/>
            <a:ext cx="6949415" cy="48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62AF3A5-209B-4507-B8DF-76861A3BB3C9}"/>
              </a:ext>
            </a:extLst>
          </p:cNvPr>
          <p:cNvSpPr/>
          <p:nvPr/>
        </p:nvSpPr>
        <p:spPr>
          <a:xfrm>
            <a:off x="4809027" y="6207647"/>
            <a:ext cx="6721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https://www.youtube.com/c/PrimerLearning/videos</a:t>
            </a:r>
          </a:p>
        </p:txBody>
      </p:sp>
      <p:sp>
        <p:nvSpPr>
          <p:cNvPr id="13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27241"/>
            <a:ext cx="11039926" cy="806001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Синтетическая Теория Эволюции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18667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-21509"/>
            <a:ext cx="11039926" cy="936104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эволюции вам нужно:</a:t>
            </a:r>
            <a:endParaRPr lang="ru-RU" sz="32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A193D4B-5A65-435D-A5BD-3EB3D0C64F8C}"/>
              </a:ext>
            </a:extLst>
          </p:cNvPr>
          <p:cNvSpPr/>
          <p:nvPr/>
        </p:nvSpPr>
        <p:spPr>
          <a:xfrm>
            <a:off x="335360" y="1124744"/>
            <a:ext cx="97210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кодирования информации </a:t>
            </a:r>
            <a:b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преобразования информации в признаки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Механизм передачи информации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Механизмы изменения информации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Постоянно меняющиеся критерии выбора</a:t>
            </a:r>
          </a:p>
        </p:txBody>
      </p:sp>
      <p:pic>
        <p:nvPicPr>
          <p:cNvPr id="8194" name="Picture 2" descr="DNA - Wikipedia">
            <a:extLst>
              <a:ext uri="{FF2B5EF4-FFF2-40B4-BE49-F238E27FC236}">
                <a16:creationId xmlns:a16="http://schemas.microsoft.com/office/drawing/2014/main" id="{434D2824-5A35-4F0D-8C0F-7C98EEC834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327" y="1546500"/>
            <a:ext cx="17240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0C0ACA4-34DD-45D0-9B21-FBD38E8ADB22}"/>
              </a:ext>
            </a:extLst>
          </p:cNvPr>
          <p:cNvSpPr/>
          <p:nvPr/>
        </p:nvSpPr>
        <p:spPr>
          <a:xfrm>
            <a:off x="1197696" y="1955917"/>
            <a:ext cx="4392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ДНК - Белки -…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FDB7FEA-6719-4B6D-8439-D3934EDD2FCA}"/>
              </a:ext>
            </a:extLst>
          </p:cNvPr>
          <p:cNvSpPr/>
          <p:nvPr/>
        </p:nvSpPr>
        <p:spPr>
          <a:xfrm>
            <a:off x="863240" y="3090739"/>
            <a:ext cx="64059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Сперматозоиды и яйцеклетки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BE53443-6CCC-4122-A557-8C11A1319405}"/>
              </a:ext>
            </a:extLst>
          </p:cNvPr>
          <p:cNvSpPr/>
          <p:nvPr/>
        </p:nvSpPr>
        <p:spPr>
          <a:xfrm>
            <a:off x="1191897" y="4209585"/>
            <a:ext cx="5065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Мутация, кроссинговер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E1F68A4-15D4-4100-BF9F-4F5508E701C4}"/>
              </a:ext>
            </a:extLst>
          </p:cNvPr>
          <p:cNvSpPr/>
          <p:nvPr/>
        </p:nvSpPr>
        <p:spPr>
          <a:xfrm>
            <a:off x="695400" y="5373216"/>
            <a:ext cx="11218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внутривидовой отбор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(поиск лучшего партнера)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межвидовой отбор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(конкуренция за одни и те же «полезные» ресурсы)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внешние факторы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(изменение климата, люди)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832" y="2463042"/>
            <a:ext cx="2865368" cy="2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7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5" grpId="0"/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79" y="67591"/>
            <a:ext cx="9316685" cy="813276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b="1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FB585E6-109F-44F2-B05B-4C37EFF8C837}"/>
              </a:ext>
            </a:extLst>
          </p:cNvPr>
          <p:cNvSpPr/>
          <p:nvPr/>
        </p:nvSpPr>
        <p:spPr>
          <a:xfrm>
            <a:off x="727435" y="1391419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Кодирование информации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B4ABD00-448E-4DB1-AD9D-25E8AE13C849}"/>
              </a:ext>
            </a:extLst>
          </p:cNvPr>
          <p:cNvSpPr/>
          <p:nvPr/>
        </p:nvSpPr>
        <p:spPr>
          <a:xfrm>
            <a:off x="624964" y="3439346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Изменение информации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7269D20-76A6-48B6-A518-993EF2E8FF3F}"/>
              </a:ext>
            </a:extLst>
          </p:cNvPr>
          <p:cNvSpPr/>
          <p:nvPr/>
        </p:nvSpPr>
        <p:spPr>
          <a:xfrm>
            <a:off x="624964" y="2960331"/>
            <a:ext cx="9721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Передача информации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64F7971-FDB4-4FF4-866C-F2C8A5C841DC}"/>
              </a:ext>
            </a:extLst>
          </p:cNvPr>
          <p:cNvSpPr/>
          <p:nvPr/>
        </p:nvSpPr>
        <p:spPr>
          <a:xfrm>
            <a:off x="556335" y="5341378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Критерий отбора</a:t>
            </a:r>
          </a:p>
        </p:txBody>
      </p:sp>
      <p:graphicFrame>
        <p:nvGraphicFramePr>
          <p:cNvPr id="24" name="Таблица 3">
            <a:extLst>
              <a:ext uri="{FF2B5EF4-FFF2-40B4-BE49-F238E27FC236}">
                <a16:creationId xmlns:a16="http://schemas.microsoft.com/office/drawing/2014/main" id="{07E5D22C-0751-466D-AC00-F5177ED9D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179076"/>
              </p:ext>
            </p:extLst>
          </p:nvPr>
        </p:nvGraphicFramePr>
        <p:xfrm>
          <a:off x="1055440" y="1923530"/>
          <a:ext cx="8331200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sp>
        <p:nvSpPr>
          <p:cNvPr id="25" name="Левая фигурная скобка 24">
            <a:extLst>
              <a:ext uri="{FF2B5EF4-FFF2-40B4-BE49-F238E27FC236}">
                <a16:creationId xmlns:a16="http://schemas.microsoft.com/office/drawing/2014/main" id="{09E66F6A-F605-433E-A87C-3078727104A6}"/>
              </a:ext>
            </a:extLst>
          </p:cNvPr>
          <p:cNvSpPr/>
          <p:nvPr/>
        </p:nvSpPr>
        <p:spPr>
          <a:xfrm rot="16200000">
            <a:off x="3175219" y="100142"/>
            <a:ext cx="365760" cy="4605318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A5DB6E6-96D4-435E-B350-C951DBEE1EF6}"/>
              </a:ext>
            </a:extLst>
          </p:cNvPr>
          <p:cNvSpPr/>
          <p:nvPr/>
        </p:nvSpPr>
        <p:spPr>
          <a:xfrm>
            <a:off x="2353697" y="2511846"/>
            <a:ext cx="2160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</a:p>
        </p:txBody>
      </p:sp>
      <p:sp>
        <p:nvSpPr>
          <p:cNvPr id="27" name="Левая фигурная скобка 26">
            <a:extLst>
              <a:ext uri="{FF2B5EF4-FFF2-40B4-BE49-F238E27FC236}">
                <a16:creationId xmlns:a16="http://schemas.microsoft.com/office/drawing/2014/main" id="{8414245C-0C53-4EB3-8D98-F6B269457543}"/>
              </a:ext>
            </a:extLst>
          </p:cNvPr>
          <p:cNvSpPr/>
          <p:nvPr/>
        </p:nvSpPr>
        <p:spPr>
          <a:xfrm rot="16200000">
            <a:off x="7340432" y="539471"/>
            <a:ext cx="365760" cy="3726657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01DC990-54E5-4C96-B549-37E3AD6E610D}"/>
              </a:ext>
            </a:extLst>
          </p:cNvPr>
          <p:cNvSpPr/>
          <p:nvPr/>
        </p:nvSpPr>
        <p:spPr>
          <a:xfrm>
            <a:off x="4367808" y="2546188"/>
            <a:ext cx="71868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Свойства алгоритмов машинного обучения</a:t>
            </a:r>
          </a:p>
        </p:txBody>
      </p:sp>
      <p:graphicFrame>
        <p:nvGraphicFramePr>
          <p:cNvPr id="29" name="Таблица 3">
            <a:extLst>
              <a:ext uri="{FF2B5EF4-FFF2-40B4-BE49-F238E27FC236}">
                <a16:creationId xmlns:a16="http://schemas.microsoft.com/office/drawing/2014/main" id="{F4E5306D-0259-4B2E-B240-45BB56375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6361"/>
              </p:ext>
            </p:extLst>
          </p:nvPr>
        </p:nvGraphicFramePr>
        <p:xfrm>
          <a:off x="727435" y="4049980"/>
          <a:ext cx="8331200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graphicFrame>
        <p:nvGraphicFramePr>
          <p:cNvPr id="30" name="Таблица 3">
            <a:extLst>
              <a:ext uri="{FF2B5EF4-FFF2-40B4-BE49-F238E27FC236}">
                <a16:creationId xmlns:a16="http://schemas.microsoft.com/office/drawing/2014/main" id="{170DEC8D-8C31-41F5-B305-F94EF8119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990222"/>
              </p:ext>
            </p:extLst>
          </p:nvPr>
        </p:nvGraphicFramePr>
        <p:xfrm>
          <a:off x="727435" y="4804824"/>
          <a:ext cx="8331200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2C6E346-C051-4EDF-B323-F394C0D691CF}"/>
              </a:ext>
            </a:extLst>
          </p:cNvPr>
          <p:cNvSpPr/>
          <p:nvPr/>
        </p:nvSpPr>
        <p:spPr>
          <a:xfrm>
            <a:off x="812903" y="4372437"/>
            <a:ext cx="62290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Кроссинговер 		 +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3647772-7B0B-4C5E-9232-073AEFC9A29F}"/>
              </a:ext>
            </a:extLst>
          </p:cNvPr>
          <p:cNvSpPr/>
          <p:nvPr/>
        </p:nvSpPr>
        <p:spPr>
          <a:xfrm>
            <a:off x="716790" y="4029269"/>
            <a:ext cx="3753147" cy="414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281D1D9-9901-4474-A858-9E7864519CB7}"/>
              </a:ext>
            </a:extLst>
          </p:cNvPr>
          <p:cNvSpPr/>
          <p:nvPr/>
        </p:nvSpPr>
        <p:spPr>
          <a:xfrm>
            <a:off x="4437244" y="4780392"/>
            <a:ext cx="4621391" cy="414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E599BB3-0CD1-4510-9E37-802829CC62E4}"/>
              </a:ext>
            </a:extLst>
          </p:cNvPr>
          <p:cNvSpPr/>
          <p:nvPr/>
        </p:nvSpPr>
        <p:spPr>
          <a:xfrm>
            <a:off x="801138" y="4780392"/>
            <a:ext cx="2160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Мутации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3980CFB-FDDC-45BB-9933-20AAD1EDDA98}"/>
              </a:ext>
            </a:extLst>
          </p:cNvPr>
          <p:cNvSpPr/>
          <p:nvPr/>
        </p:nvSpPr>
        <p:spPr>
          <a:xfrm>
            <a:off x="869537" y="4015638"/>
            <a:ext cx="307846" cy="42825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F5F170E-4DAD-4409-BEAB-EE2F5DA962EA}"/>
              </a:ext>
            </a:extLst>
          </p:cNvPr>
          <p:cNvSpPr/>
          <p:nvPr/>
        </p:nvSpPr>
        <p:spPr>
          <a:xfrm>
            <a:off x="894271" y="5904235"/>
            <a:ext cx="986552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 (комбинация метрик) при </a:t>
            </a:r>
            <a:r>
              <a:rPr lang="en-US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Leave-one-out Cross-Validation</a:t>
            </a:r>
            <a:endParaRPr lang="ru-RU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0.58138 0.0020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6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8" grpId="0"/>
      <p:bldP spid="19" grpId="0"/>
      <p:bldP spid="20" grpId="0"/>
      <p:bldP spid="25" grpId="0" animBg="1"/>
      <p:bldP spid="26" grpId="0"/>
      <p:bldP spid="27" grpId="0" animBg="1"/>
      <p:bldP spid="28" grpId="0"/>
      <p:bldP spid="31" grpId="0"/>
      <p:bldP spid="31" grpId="1"/>
      <p:bldP spid="32" grpId="0" animBg="1"/>
      <p:bldP spid="32" grpId="1" animBg="1"/>
      <p:bldP spid="33" grpId="0" animBg="1"/>
      <p:bldP spid="33" grpId="1" animBg="1"/>
      <p:bldP spid="34" grpId="0"/>
      <p:bldP spid="35" grpId="0" animBg="1"/>
      <p:bldP spid="35" grpId="1" animBg="1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8EF1DB81-F361-44FD-8DA9-F8B731EC9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496" y="1784274"/>
            <a:ext cx="1279177" cy="763526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Начальная популяция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DDBDE510-91CE-4D30-A497-E0A41FB49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944" y="1784274"/>
            <a:ext cx="2094040" cy="763526"/>
          </a:xfrm>
          <a:prstGeom prst="ellipse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Начало Эволюции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7943D9F2-A136-4F1C-8EB2-68D6C0949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077" y="2936402"/>
            <a:ext cx="2094040" cy="59720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Оценка приспособленности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AD70C44E-68D1-4D18-AF43-EF8024876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192" y="2360338"/>
            <a:ext cx="1661525" cy="59720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Копируем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0DF065AC-4135-4F0A-BD24-25CC795B8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00" y="3512466"/>
            <a:ext cx="1704673" cy="49887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Кроссинговер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140E93FF-B39E-41E9-9A74-20B1B4946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080" y="3368450"/>
            <a:ext cx="1128608" cy="498875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Мутация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31A6B8AB-EE9A-47D3-988D-32BD05B73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192" y="4088530"/>
            <a:ext cx="1661525" cy="948359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Следующее поколение</a:t>
            </a:r>
          </a:p>
        </p:txBody>
      </p:sp>
      <p:sp>
        <p:nvSpPr>
          <p:cNvPr id="43" name="Ромб 42">
            <a:extLst>
              <a:ext uri="{FF2B5EF4-FFF2-40B4-BE49-F238E27FC236}">
                <a16:creationId xmlns:a16="http://schemas.microsoft.com/office/drawing/2014/main" id="{D30140D5-C9DC-4639-8D91-449C3AD93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1704" y="3944514"/>
            <a:ext cx="2916000" cy="1152128"/>
          </a:xfrm>
          <a:prstGeom prst="diamond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заканчиваем?</a:t>
            </a: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1816D273-DA39-4BE5-AC29-4D53BA11A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784" y="5672706"/>
            <a:ext cx="1484197" cy="611105"/>
          </a:xfrm>
          <a:prstGeom prst="ellipse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конец</a:t>
            </a: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1FD7F64B-6631-4131-B559-23067A6FAA49}"/>
              </a:ext>
            </a:extLst>
          </p:cNvPr>
          <p:cNvCxnSpPr>
            <a:cxnSpLocks noChangeShapeType="1"/>
            <a:stCxn id="36" idx="3"/>
            <a:endCxn id="37" idx="2"/>
          </p:cNvCxnSpPr>
          <p:nvPr/>
        </p:nvCxnSpPr>
        <p:spPr bwMode="auto">
          <a:xfrm>
            <a:off x="2838673" y="2166037"/>
            <a:ext cx="1019271" cy="0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46" name="Соединительная линия уступом 93">
            <a:extLst>
              <a:ext uri="{FF2B5EF4-FFF2-40B4-BE49-F238E27FC236}">
                <a16:creationId xmlns:a16="http://schemas.microsoft.com/office/drawing/2014/main" id="{AC10522B-E263-441F-8B6C-41AE1A6525B9}"/>
              </a:ext>
            </a:extLst>
          </p:cNvPr>
          <p:cNvCxnSpPr>
            <a:cxnSpLocks noChangeShapeType="1"/>
            <a:stCxn id="43" idx="0"/>
            <a:endCxn id="38" idx="2"/>
          </p:cNvCxnSpPr>
          <p:nvPr/>
        </p:nvCxnSpPr>
        <p:spPr bwMode="auto">
          <a:xfrm rot="5400000" flipH="1" flipV="1">
            <a:off x="4684445" y="3738863"/>
            <a:ext cx="410911" cy="393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FB672560-DED1-4784-BB61-BE1EF6BC21D2}"/>
              </a:ext>
            </a:extLst>
          </p:cNvPr>
          <p:cNvCxnSpPr>
            <a:cxnSpLocks noChangeShapeType="1"/>
            <a:stCxn id="42" idx="1"/>
            <a:endCxn id="43" idx="3"/>
          </p:cNvCxnSpPr>
          <p:nvPr/>
        </p:nvCxnSpPr>
        <p:spPr bwMode="auto">
          <a:xfrm flipH="1" flipV="1">
            <a:off x="6347704" y="4520578"/>
            <a:ext cx="1476488" cy="42132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A113F5C6-E158-4174-B3FE-69EFA2F076FF}"/>
              </a:ext>
            </a:extLst>
          </p:cNvPr>
          <p:cNvCxnSpPr>
            <a:cxnSpLocks noChangeShapeType="1"/>
            <a:stCxn id="41" idx="2"/>
            <a:endCxn id="42" idx="0"/>
          </p:cNvCxnSpPr>
          <p:nvPr/>
        </p:nvCxnSpPr>
        <p:spPr bwMode="auto">
          <a:xfrm>
            <a:off x="7380384" y="3867325"/>
            <a:ext cx="1274571" cy="221205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D166FE0D-3017-47FC-B6C1-4A4482D1AF95}"/>
              </a:ext>
            </a:extLst>
          </p:cNvPr>
          <p:cNvCxnSpPr>
            <a:cxnSpLocks noChangeShapeType="1"/>
            <a:stCxn id="38" idx="3"/>
            <a:endCxn id="39" idx="1"/>
          </p:cNvCxnSpPr>
          <p:nvPr/>
        </p:nvCxnSpPr>
        <p:spPr bwMode="auto">
          <a:xfrm flipV="1">
            <a:off x="5937117" y="2658939"/>
            <a:ext cx="1887075" cy="576064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086BC9CD-0A96-4BC6-8FA7-83EEAAF48BDD}"/>
              </a:ext>
            </a:extLst>
          </p:cNvPr>
          <p:cNvCxnSpPr>
            <a:cxnSpLocks noChangeShapeType="1"/>
            <a:stCxn id="39" idx="2"/>
            <a:endCxn id="41" idx="0"/>
          </p:cNvCxnSpPr>
          <p:nvPr/>
        </p:nvCxnSpPr>
        <p:spPr bwMode="auto">
          <a:xfrm flipH="1">
            <a:off x="7380384" y="2957539"/>
            <a:ext cx="1274571" cy="410911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8BF5C029-3632-4033-BC99-73817683F54D}"/>
              </a:ext>
            </a:extLst>
          </p:cNvPr>
          <p:cNvCxnSpPr>
            <a:cxnSpLocks noChangeShapeType="1"/>
            <a:stCxn id="40" idx="1"/>
            <a:endCxn id="42" idx="0"/>
          </p:cNvCxnSpPr>
          <p:nvPr/>
        </p:nvCxnSpPr>
        <p:spPr bwMode="auto">
          <a:xfrm flipH="1">
            <a:off x="8654955" y="3761902"/>
            <a:ext cx="1041445" cy="326628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87F76868-7CB8-49CD-8CA1-1F0D7CA556A6}"/>
              </a:ext>
            </a:extLst>
          </p:cNvPr>
          <p:cNvCxnSpPr>
            <a:cxnSpLocks noChangeShapeType="1"/>
            <a:stCxn id="37" idx="4"/>
            <a:endCxn id="38" idx="0"/>
          </p:cNvCxnSpPr>
          <p:nvPr/>
        </p:nvCxnSpPr>
        <p:spPr bwMode="auto">
          <a:xfrm flipH="1">
            <a:off x="4890097" y="2547800"/>
            <a:ext cx="14867" cy="388602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B218010A-2129-459C-9DC7-CAD1EAB8E0B0}"/>
              </a:ext>
            </a:extLst>
          </p:cNvPr>
          <p:cNvCxnSpPr>
            <a:cxnSpLocks noChangeShapeType="1"/>
            <a:stCxn id="39" idx="2"/>
            <a:endCxn id="42" idx="0"/>
          </p:cNvCxnSpPr>
          <p:nvPr/>
        </p:nvCxnSpPr>
        <p:spPr bwMode="auto">
          <a:xfrm>
            <a:off x="8654955" y="2957539"/>
            <a:ext cx="0" cy="1130991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99D5FB3E-E614-4CD8-9AB3-BE816783B0EF}"/>
              </a:ext>
            </a:extLst>
          </p:cNvPr>
          <p:cNvCxnSpPr>
            <a:cxnSpLocks noChangeShapeType="1"/>
            <a:stCxn id="43" idx="2"/>
            <a:endCxn id="44" idx="0"/>
          </p:cNvCxnSpPr>
          <p:nvPr/>
        </p:nvCxnSpPr>
        <p:spPr bwMode="auto">
          <a:xfrm>
            <a:off x="4889704" y="5096642"/>
            <a:ext cx="4179" cy="576064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sp>
        <p:nvSpPr>
          <p:cNvPr id="55" name="Поле 5">
            <a:extLst>
              <a:ext uri="{FF2B5EF4-FFF2-40B4-BE49-F238E27FC236}">
                <a16:creationId xmlns:a16="http://schemas.microsoft.com/office/drawing/2014/main" id="{5A6E2610-EEEC-4172-936E-D49C80C4E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152" y="1712266"/>
            <a:ext cx="2392031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Лучшие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N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AAD63EF3-310B-4FB7-933F-092928D1E23D}"/>
              </a:ext>
            </a:extLst>
          </p:cNvPr>
          <p:cNvCxnSpPr>
            <a:cxnSpLocks noChangeShapeType="1"/>
            <a:stCxn id="39" idx="2"/>
            <a:endCxn id="40" idx="0"/>
          </p:cNvCxnSpPr>
          <p:nvPr/>
        </p:nvCxnSpPr>
        <p:spPr bwMode="auto">
          <a:xfrm>
            <a:off x="8654955" y="2957539"/>
            <a:ext cx="1893782" cy="554927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sp>
        <p:nvSpPr>
          <p:cNvPr id="57" name="Поле 5">
            <a:extLst>
              <a:ext uri="{FF2B5EF4-FFF2-40B4-BE49-F238E27FC236}">
                <a16:creationId xmlns:a16="http://schemas.microsoft.com/office/drawing/2014/main" id="{B3629752-2D1A-4055-8C49-0728431D8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7768" y="3656482"/>
            <a:ext cx="636624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нет</a:t>
            </a:r>
          </a:p>
        </p:txBody>
      </p:sp>
      <p:sp>
        <p:nvSpPr>
          <p:cNvPr id="58" name="Поле 5">
            <a:extLst>
              <a:ext uri="{FF2B5EF4-FFF2-40B4-BE49-F238E27FC236}">
                <a16:creationId xmlns:a16="http://schemas.microsoft.com/office/drawing/2014/main" id="{CC0F12BF-DD13-4B90-B0D0-78A1FDA9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76" y="5096642"/>
            <a:ext cx="457727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</a:t>
            </a:r>
          </a:p>
        </p:txBody>
      </p:sp>
      <p:sp>
        <p:nvSpPr>
          <p:cNvPr id="59" name="Поле 5">
            <a:extLst>
              <a:ext uri="{FF2B5EF4-FFF2-40B4-BE49-F238E27FC236}">
                <a16:creationId xmlns:a16="http://schemas.microsoft.com/office/drawing/2014/main" id="{431BC5A6-CF0B-489D-A294-A5F5F836E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118" y="2790094"/>
            <a:ext cx="2368536" cy="7072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max(Acc)</a:t>
            </a:r>
          </a:p>
          <a:p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max(Acc*</a:t>
            </a: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Spe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*Sen)</a:t>
            </a:r>
            <a:endParaRPr lang="ru-RU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0" name="Поле 5">
            <a:extLst>
              <a:ext uri="{FF2B5EF4-FFF2-40B4-BE49-F238E27FC236}">
                <a16:creationId xmlns:a16="http://schemas.microsoft.com/office/drawing/2014/main" id="{69915F5F-421E-4E43-B7B3-829ABEE28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37" y="3595462"/>
            <a:ext cx="3111357" cy="8317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min(MSE)</a:t>
            </a:r>
          </a:p>
          <a:p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min({</a:t>
            </a: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MSE+MaxE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}/R</a:t>
            </a:r>
            <a:r>
              <a:rPr lang="en-US" sz="2400" i="1" baseline="30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ru-RU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BD9A9471-4EEA-466F-B114-9899B787F3A4}"/>
              </a:ext>
            </a:extLst>
          </p:cNvPr>
          <p:cNvSpPr/>
          <p:nvPr/>
        </p:nvSpPr>
        <p:spPr>
          <a:xfrm>
            <a:off x="5719639" y="5498745"/>
            <a:ext cx="64723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Genetic programming application for features selection in task of arterial hypertension classification / V. </a:t>
            </a:r>
            <a:r>
              <a:rPr lang="en-US" sz="1600" dirty="0" err="1">
                <a:solidFill>
                  <a:schemeClr val="bg1"/>
                </a:solidFill>
              </a:rPr>
              <a:t>Kublanov</a:t>
            </a:r>
            <a:r>
              <a:rPr lang="en-US" sz="1600" dirty="0">
                <a:solidFill>
                  <a:schemeClr val="bg1"/>
                </a:solidFill>
              </a:rPr>
              <a:t>,  </a:t>
            </a:r>
            <a:r>
              <a:rPr lang="en-US" sz="1600" b="1" dirty="0">
                <a:solidFill>
                  <a:schemeClr val="bg1"/>
                </a:solidFill>
              </a:rPr>
              <a:t>A. </a:t>
            </a:r>
            <a:r>
              <a:rPr lang="en-US" sz="1600" b="1" dirty="0" err="1">
                <a:solidFill>
                  <a:schemeClr val="bg1"/>
                </a:solidFill>
              </a:rPr>
              <a:t>Dolganov</a:t>
            </a:r>
            <a:r>
              <a:rPr lang="en-US" sz="1600" dirty="0">
                <a:solidFill>
                  <a:schemeClr val="bg1"/>
                </a:solidFill>
              </a:rPr>
              <a:t>, H. </a:t>
            </a:r>
            <a:r>
              <a:rPr lang="en-US" sz="1600" dirty="0" err="1">
                <a:solidFill>
                  <a:schemeClr val="bg1"/>
                </a:solidFill>
              </a:rPr>
              <a:t>Gamboa</a:t>
            </a:r>
            <a:r>
              <a:rPr lang="en-US" sz="1600" dirty="0">
                <a:solidFill>
                  <a:schemeClr val="bg1"/>
                </a:solidFill>
              </a:rPr>
              <a:t> // Proceedings - 2017 International Multi-Conference on Engineering, Computer and Information Sciences, SIBIRCON 2017. – Novosibirsk </a:t>
            </a:r>
            <a:r>
              <a:rPr lang="en-US" sz="1600" dirty="0" err="1">
                <a:solidFill>
                  <a:schemeClr val="bg1"/>
                </a:solidFill>
              </a:rPr>
              <a:t>Akademgorodok</a:t>
            </a:r>
            <a:r>
              <a:rPr lang="en-US" sz="1600" dirty="0">
                <a:solidFill>
                  <a:schemeClr val="bg1"/>
                </a:solidFill>
              </a:rPr>
              <a:t>, Russia: IEEE, 2017. – P. 561-565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62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79" y="67591"/>
            <a:ext cx="9316685" cy="813276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04189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5" grpId="0"/>
      <p:bldP spid="57" grpId="0"/>
      <p:bldP spid="58" grpId="0"/>
      <p:bldP spid="59" grpId="0"/>
      <p:bldP spid="60" grpId="0"/>
      <p:bldP spid="6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02BFD2B-EA0F-4313-9615-F21097F09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94316"/>
            <a:ext cx="1703512" cy="1703512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BA5DAB6-0C27-48CA-9AC1-9A0A01390AFC}"/>
              </a:ext>
            </a:extLst>
          </p:cNvPr>
          <p:cNvSpPr/>
          <p:nvPr/>
        </p:nvSpPr>
        <p:spPr>
          <a:xfrm>
            <a:off x="2424016" y="5515006"/>
            <a:ext cx="8576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Kublanov</a:t>
            </a:r>
            <a:r>
              <a:rPr lang="en-US" dirty="0">
                <a:solidFill>
                  <a:schemeClr val="bg1"/>
                </a:solidFill>
              </a:rPr>
              <a:t>, V., &amp; </a:t>
            </a:r>
            <a:r>
              <a:rPr lang="en-US" dirty="0" err="1">
                <a:solidFill>
                  <a:schemeClr val="bg1"/>
                </a:solidFill>
              </a:rPr>
              <a:t>Dolganov</a:t>
            </a:r>
            <a:r>
              <a:rPr lang="en-US" dirty="0">
                <a:solidFill>
                  <a:schemeClr val="bg1"/>
                </a:solidFill>
              </a:rPr>
              <a:t>, A. (2019). Development of a decision support system for neuro-electrostimulation: Diagnosing disorders of the cardiovascular system and evaluation of the treatment efficiency. </a:t>
            </a:r>
            <a:r>
              <a:rPr lang="en-US" i="1" dirty="0">
                <a:solidFill>
                  <a:schemeClr val="bg1"/>
                </a:solidFill>
              </a:rPr>
              <a:t>Applied Soft Computing Journal</a:t>
            </a:r>
            <a:r>
              <a:rPr lang="en-US" dirty="0">
                <a:solidFill>
                  <a:schemeClr val="bg1"/>
                </a:solidFill>
              </a:rPr>
              <a:t>, </a:t>
            </a:r>
            <a:r>
              <a:rPr lang="en-US" i="1" dirty="0">
                <a:solidFill>
                  <a:schemeClr val="bg1"/>
                </a:solidFill>
              </a:rPr>
              <a:t>77</a:t>
            </a:r>
            <a:r>
              <a:rPr lang="en-US" dirty="0">
                <a:solidFill>
                  <a:schemeClr val="bg1"/>
                </a:solidFill>
              </a:rPr>
              <a:t>, 329-343.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https://doi.org/10.1016/j.asoc.2019.01.032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5" name="Picture 2" descr="C:\Users\Атоша\Downloads\Webp.net-gifmaker.gif">
            <a:extLst>
              <a:ext uri="{FF2B5EF4-FFF2-40B4-BE49-F238E27FC236}">
                <a16:creationId xmlns:a16="http://schemas.microsoft.com/office/drawing/2014/main" id="{85BF9349-39C8-4D0D-9616-CD09FA700B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19" y="1518611"/>
            <a:ext cx="5262831" cy="394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CCB48B4-988B-48AC-9146-4AE57EECF524}"/>
              </a:ext>
            </a:extLst>
          </p:cNvPr>
          <p:cNvSpPr txBox="1"/>
          <p:nvPr/>
        </p:nvSpPr>
        <p:spPr>
          <a:xfrm>
            <a:off x="5291883" y="5096403"/>
            <a:ext cx="183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Evolution step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0D52AB-E016-4C8D-B9DC-92486F760F88}"/>
              </a:ext>
            </a:extLst>
          </p:cNvPr>
          <p:cNvSpPr txBox="1"/>
          <p:nvPr/>
        </p:nvSpPr>
        <p:spPr>
          <a:xfrm rot="16200000">
            <a:off x="3261691" y="3244333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ACC,%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FF3DB88-4EE9-459D-9FF5-A84FB4459B70}"/>
              </a:ext>
            </a:extLst>
          </p:cNvPr>
          <p:cNvSpPr txBox="1"/>
          <p:nvPr/>
        </p:nvSpPr>
        <p:spPr>
          <a:xfrm>
            <a:off x="4533136" y="1492450"/>
            <a:ext cx="312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Evolution example (QDA)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79" y="67591"/>
            <a:ext cx="9316685" cy="813276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418232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CD6F8-0592-4EB0-86F0-15C5B6246706}"/>
              </a:ext>
            </a:extLst>
          </p:cNvPr>
          <p:cNvSpPr txBox="1"/>
          <p:nvPr/>
        </p:nvSpPr>
        <p:spPr>
          <a:xfrm>
            <a:off x="767408" y="1052736"/>
            <a:ext cx="10130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Domain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Specific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Knowledge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0AD08-F97C-4F17-9A30-D42719182D90}"/>
              </a:ext>
            </a:extLst>
          </p:cNvPr>
          <p:cNvSpPr txBox="1"/>
          <p:nvPr/>
        </p:nvSpPr>
        <p:spPr>
          <a:xfrm>
            <a:off x="839416" y="1628800"/>
            <a:ext cx="11654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Знания, специфичные для предметной области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7568A-E979-44A2-ADA4-4299459C05A7}"/>
              </a:ext>
            </a:extLst>
          </p:cNvPr>
          <p:cNvSpPr txBox="1"/>
          <p:nvPr/>
        </p:nvSpPr>
        <p:spPr>
          <a:xfrm>
            <a:off x="479376" y="3356992"/>
            <a:ext cx="10360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Exploratory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AC7C6-98D7-42A9-A628-66FC1E7C6E24}"/>
              </a:ext>
            </a:extLst>
          </p:cNvPr>
          <p:cNvSpPr txBox="1"/>
          <p:nvPr/>
        </p:nvSpPr>
        <p:spPr>
          <a:xfrm>
            <a:off x="479376" y="3789040"/>
            <a:ext cx="10360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Исследовательский анализ данных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B3A53A-1367-4D8D-9398-C6979B0F4A4F}"/>
              </a:ext>
            </a:extLst>
          </p:cNvPr>
          <p:cNvSpPr txBox="1"/>
          <p:nvPr/>
        </p:nvSpPr>
        <p:spPr>
          <a:xfrm>
            <a:off x="1471446" y="2239574"/>
            <a:ext cx="6215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Чтение статей по теме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Обсуждения на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Kaggle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Научный руководитель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620" y="4229348"/>
            <a:ext cx="2712679" cy="241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Источники Новых Признаков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B3BD64-6E71-4C86-AC6E-908B0A2AE63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974" y="2416551"/>
            <a:ext cx="4730758" cy="26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4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1" grpId="0"/>
      <p:bldP spid="12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71EFC0E-D236-4C4E-9E6B-5276942DA9EF}"/>
              </a:ext>
            </a:extLst>
          </p:cNvPr>
          <p:cNvSpPr/>
          <p:nvPr/>
        </p:nvSpPr>
        <p:spPr>
          <a:xfrm>
            <a:off x="1131690" y="2830861"/>
            <a:ext cx="2718863" cy="1708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Полный набор Признаков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5818BDE-EB9E-438A-B38C-A7C60C9A4F43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3850553" y="3685123"/>
            <a:ext cx="77738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27914D3-EFE7-41B8-A374-A224BDDCA62D}"/>
              </a:ext>
            </a:extLst>
          </p:cNvPr>
          <p:cNvSpPr/>
          <p:nvPr/>
        </p:nvSpPr>
        <p:spPr>
          <a:xfrm>
            <a:off x="4627934" y="3181067"/>
            <a:ext cx="3268266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Подмножество Признаков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2DAE96C-646E-42CB-B281-5FE245B5A968}"/>
              </a:ext>
            </a:extLst>
          </p:cNvPr>
          <p:cNvSpPr/>
          <p:nvPr/>
        </p:nvSpPr>
        <p:spPr>
          <a:xfrm>
            <a:off x="8500781" y="3164176"/>
            <a:ext cx="2964160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ED2AD0A-6F28-4CA7-88EC-1C2C750E8521}"/>
              </a:ext>
            </a:extLst>
          </p:cNvPr>
          <p:cNvSpPr/>
          <p:nvPr/>
        </p:nvSpPr>
        <p:spPr>
          <a:xfrm>
            <a:off x="4239243" y="2313388"/>
            <a:ext cx="7212632" cy="27362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/>
          </a:p>
        </p:txBody>
      </p:sp>
      <p:cxnSp>
        <p:nvCxnSpPr>
          <p:cNvPr id="21" name="Скругленная соединительная линия 19">
            <a:extLst>
              <a:ext uri="{FF2B5EF4-FFF2-40B4-BE49-F238E27FC236}">
                <a16:creationId xmlns:a16="http://schemas.microsoft.com/office/drawing/2014/main" id="{613B13A3-B257-4FA4-8989-AFCB3E7CFFD7}"/>
              </a:ext>
            </a:extLst>
          </p:cNvPr>
          <p:cNvCxnSpPr>
            <a:cxnSpLocks/>
            <a:stCxn id="19" idx="0"/>
            <a:endCxn id="17" idx="0"/>
          </p:cNvCxnSpPr>
          <p:nvPr/>
        </p:nvCxnSpPr>
        <p:spPr>
          <a:xfrm rot="16200000" flipH="1" flipV="1">
            <a:off x="8114018" y="1312224"/>
            <a:ext cx="16891" cy="3720794"/>
          </a:xfrm>
          <a:prstGeom prst="curvedConnector3">
            <a:avLst>
              <a:gd name="adj1" fmla="val -3539631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кругленная соединительная линия 21">
            <a:extLst>
              <a:ext uri="{FF2B5EF4-FFF2-40B4-BE49-F238E27FC236}">
                <a16:creationId xmlns:a16="http://schemas.microsoft.com/office/drawing/2014/main" id="{F096FAF5-48D8-4C00-86F7-D2BF4628244B}"/>
              </a:ext>
            </a:extLst>
          </p:cNvPr>
          <p:cNvCxnSpPr>
            <a:cxnSpLocks/>
            <a:stCxn id="17" idx="2"/>
            <a:endCxn id="19" idx="2"/>
          </p:cNvCxnSpPr>
          <p:nvPr/>
        </p:nvCxnSpPr>
        <p:spPr>
          <a:xfrm rot="5400000" flipH="1" flipV="1">
            <a:off x="8114018" y="2320337"/>
            <a:ext cx="16891" cy="3720794"/>
          </a:xfrm>
          <a:prstGeom prst="curvedConnector3">
            <a:avLst>
              <a:gd name="adj1" fmla="val -359168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4"/>
            <a:ext cx="11039926" cy="790111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8185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 animBg="1"/>
      <p:bldP spid="19" grpId="0" animBg="1"/>
      <p:bldP spid="2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39416" y="1700808"/>
            <a:ext cx="95770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Признаков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</a:t>
            </a:r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Значимых Признаков</a:t>
            </a:r>
          </a:p>
          <a:p>
            <a:pPr marL="0" lvl="1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  <a:p>
            <a:endParaRPr lang="en-US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444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0"/>
            <a:ext cx="11039926" cy="912231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1179382-C629-4FB5-8526-A26BD4B1BC19}"/>
              </a:ext>
            </a:extLst>
          </p:cNvPr>
          <p:cNvSpPr/>
          <p:nvPr/>
        </p:nvSpPr>
        <p:spPr>
          <a:xfrm>
            <a:off x="421327" y="2679195"/>
            <a:ext cx="2789638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Полный набор Признаков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91C4C91C-2B5D-4047-B6DE-98A27D10D62E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 flipV="1">
            <a:off x="3210965" y="3455036"/>
            <a:ext cx="1242810" cy="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D1657A5-9CFC-4AF0-ACA1-CAD782362F32}"/>
              </a:ext>
            </a:extLst>
          </p:cNvPr>
          <p:cNvSpPr/>
          <p:nvPr/>
        </p:nvSpPr>
        <p:spPr>
          <a:xfrm>
            <a:off x="7928833" y="2661500"/>
            <a:ext cx="3917086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Лучшее подмножество по версии модели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EC20DD1-8152-4F7A-922C-50649E6DDD64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 flipV="1">
            <a:off x="6686023" y="3437342"/>
            <a:ext cx="1242810" cy="1769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5852601-8E1C-43ED-8C46-5E58A9DC4925}"/>
              </a:ext>
            </a:extLst>
          </p:cNvPr>
          <p:cNvSpPr/>
          <p:nvPr/>
        </p:nvSpPr>
        <p:spPr>
          <a:xfrm>
            <a:off x="4453775" y="3131000"/>
            <a:ext cx="2232248" cy="6480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2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4" grpId="0" animBg="1"/>
      <p:bldP spid="2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351584" y="176904"/>
            <a:ext cx="797281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731BE57-0B62-4CD6-9500-EE2C74348CCA}"/>
                  </a:ext>
                </a:extLst>
              </p:cNvPr>
              <p:cNvSpPr/>
              <p:nvPr/>
            </p:nvSpPr>
            <p:spPr>
              <a:xfrm>
                <a:off x="479376" y="1844824"/>
                <a:ext cx="5273559" cy="8597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731BE57-0B62-4CD6-9500-EE2C74348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844824"/>
                <a:ext cx="5273559" cy="859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CEC56D9-C030-4D03-870B-391B6D059DB0}"/>
              </a:ext>
            </a:extLst>
          </p:cNvPr>
          <p:cNvSpPr txBox="1">
            <a:spLocks/>
          </p:cNvSpPr>
          <p:nvPr/>
        </p:nvSpPr>
        <p:spPr>
          <a:xfrm>
            <a:off x="1487488" y="980728"/>
            <a:ext cx="959555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(L1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81DD92A-9E1E-4C8A-89AC-C457C6217924}"/>
              </a:ext>
            </a:extLst>
          </p:cNvPr>
          <p:cNvCxnSpPr>
            <a:cxnSpLocks/>
          </p:cNvCxnSpPr>
          <p:nvPr/>
        </p:nvCxnSpPr>
        <p:spPr>
          <a:xfrm flipH="1" flipV="1">
            <a:off x="983432" y="3356992"/>
            <a:ext cx="13098" cy="340741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101171F-4D51-43DB-BB09-23517DADFED1}"/>
              </a:ext>
            </a:extLst>
          </p:cNvPr>
          <p:cNvCxnSpPr>
            <a:cxnSpLocks/>
          </p:cNvCxnSpPr>
          <p:nvPr/>
        </p:nvCxnSpPr>
        <p:spPr>
          <a:xfrm flipV="1">
            <a:off x="-80199" y="5733256"/>
            <a:ext cx="4592023" cy="113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7AA8B19-153A-47C0-BAF2-1AA767756383}"/>
                  </a:ext>
                </a:extLst>
              </p:cNvPr>
              <p:cNvSpPr/>
              <p:nvPr/>
            </p:nvSpPr>
            <p:spPr>
              <a:xfrm>
                <a:off x="3863752" y="5733256"/>
                <a:ext cx="6760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7AA8B19-153A-47C0-BAF2-1AA767756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5733256"/>
                <a:ext cx="67601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9AABA75-27A5-4739-B9BB-48E896817EDB}"/>
                  </a:ext>
                </a:extLst>
              </p:cNvPr>
              <p:cNvSpPr/>
              <p:nvPr/>
            </p:nvSpPr>
            <p:spPr>
              <a:xfrm>
                <a:off x="394740" y="2966854"/>
                <a:ext cx="6760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9AABA75-27A5-4739-B9BB-48E896817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40" y="2966854"/>
                <a:ext cx="67601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Овал 21">
            <a:extLst>
              <a:ext uri="{FF2B5EF4-FFF2-40B4-BE49-F238E27FC236}">
                <a16:creationId xmlns:a16="http://schemas.microsoft.com/office/drawing/2014/main" id="{D13499E1-3BA7-4EB7-9956-90F0C85182B2}"/>
              </a:ext>
            </a:extLst>
          </p:cNvPr>
          <p:cNvSpPr/>
          <p:nvPr/>
        </p:nvSpPr>
        <p:spPr>
          <a:xfrm rot="20062270">
            <a:off x="913292" y="3875579"/>
            <a:ext cx="3441966" cy="2380072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241F32A1-770A-43BC-A667-E198EE14B1A3}"/>
              </a:ext>
            </a:extLst>
          </p:cNvPr>
          <p:cNvSpPr/>
          <p:nvPr/>
        </p:nvSpPr>
        <p:spPr>
          <a:xfrm rot="20557770">
            <a:off x="1354491" y="4370114"/>
            <a:ext cx="2666363" cy="1445901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4ED42EAB-D329-4620-BAA5-61558C70CBAE}"/>
              </a:ext>
            </a:extLst>
          </p:cNvPr>
          <p:cNvSpPr/>
          <p:nvPr/>
        </p:nvSpPr>
        <p:spPr>
          <a:xfrm rot="20354850">
            <a:off x="1904521" y="4570504"/>
            <a:ext cx="1337537" cy="97304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92C06BF-6B21-421F-9BF6-1E5A7EF915DF}"/>
              </a:ext>
            </a:extLst>
          </p:cNvPr>
          <p:cNvSpPr/>
          <p:nvPr/>
        </p:nvSpPr>
        <p:spPr>
          <a:xfrm rot="2652682">
            <a:off x="276529" y="5040822"/>
            <a:ext cx="1440000" cy="14400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19B5530-06C2-4C7D-BDEA-191E537D675C}"/>
                  </a:ext>
                </a:extLst>
              </p:cNvPr>
              <p:cNvSpPr/>
              <p:nvPr/>
            </p:nvSpPr>
            <p:spPr>
              <a:xfrm>
                <a:off x="1303306" y="6360295"/>
                <a:ext cx="369237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&lt;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19B5530-06C2-4C7D-BDEA-191E537D6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306" y="6360295"/>
                <a:ext cx="369237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DBAF704-C7F1-4001-B727-49F8CD3C7CED}"/>
              </a:ext>
            </a:extLst>
          </p:cNvPr>
          <p:cNvSpPr/>
          <p:nvPr/>
        </p:nvSpPr>
        <p:spPr>
          <a:xfrm>
            <a:off x="5994400" y="2742828"/>
            <a:ext cx="55532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«Лучшие» признаки имеют ненулевые значения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704142CB-1868-46BC-9DBE-F4EC4E813CB2}"/>
              </a:ext>
            </a:extLst>
          </p:cNvPr>
          <p:cNvSpPr/>
          <p:nvPr/>
        </p:nvSpPr>
        <p:spPr>
          <a:xfrm>
            <a:off x="6240016" y="1772816"/>
            <a:ext cx="52136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Линейная регрессия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9816" y="3717032"/>
            <a:ext cx="4801707" cy="2088232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0258" y="3861048"/>
            <a:ext cx="2881742" cy="18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7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20" grpId="0"/>
      <p:bldP spid="21" grpId="0"/>
      <p:bldP spid="22" grpId="0" animBg="1"/>
      <p:bldP spid="27" grpId="0" animBg="1"/>
      <p:bldP spid="28" grpId="0" animBg="1"/>
      <p:bldP spid="29" grpId="0" animBg="1"/>
      <p:bldP spid="30" grpId="0"/>
      <p:bldP spid="31" grpId="0"/>
      <p:bldP spid="3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95600" y="176904"/>
            <a:ext cx="7828802" cy="520826"/>
          </a:xfrm>
          <a:prstGeom prst="rect">
            <a:avLst/>
          </a:prstGeom>
        </p:spPr>
        <p:txBody>
          <a:bodyPr/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B472C1DE-5ED7-4003-8C5B-520CD2CFEE80}"/>
              </a:ext>
            </a:extLst>
          </p:cNvPr>
          <p:cNvSpPr/>
          <p:nvPr/>
        </p:nvSpPr>
        <p:spPr>
          <a:xfrm>
            <a:off x="842350" y="4489424"/>
            <a:ext cx="11359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Значимость признака ~ уменьшение метрик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1DA849B-8285-4755-B6B2-BD9F86252E78}"/>
              </a:ext>
            </a:extLst>
          </p:cNvPr>
          <p:cNvSpPr/>
          <p:nvPr/>
        </p:nvSpPr>
        <p:spPr>
          <a:xfrm>
            <a:off x="911424" y="5157192"/>
            <a:ext cx="108404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Деревья решений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ансамбля: 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Лес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	</a:t>
            </a:r>
            <a:r>
              <a:rPr lang="en-US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Gradient Boosting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AdaBoost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0" name="Прямоугольник: скругленные углы 59">
            <a:extLst>
              <a:ext uri="{FF2B5EF4-FFF2-40B4-BE49-F238E27FC236}">
                <a16:creationId xmlns:a16="http://schemas.microsoft.com/office/drawing/2014/main" id="{C94E91C5-8461-437D-B945-758C2EEBAB67}"/>
              </a:ext>
            </a:extLst>
          </p:cNvPr>
          <p:cNvSpPr/>
          <p:nvPr/>
        </p:nvSpPr>
        <p:spPr>
          <a:xfrm>
            <a:off x="8793363" y="1096438"/>
            <a:ext cx="1833269" cy="827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Балл ЕГЭ</a:t>
            </a:r>
          </a:p>
          <a:p>
            <a:pPr algn="ctr"/>
            <a:r>
              <a:rPr lang="ru-RU" sz="2400" dirty="0"/>
              <a:t> </a:t>
            </a:r>
            <a:r>
              <a:rPr lang="en-US" sz="2400" dirty="0"/>
              <a:t>&gt; 75</a:t>
            </a:r>
            <a:endParaRPr lang="ru-RU" sz="2400" dirty="0"/>
          </a:p>
        </p:txBody>
      </p:sp>
      <p:sp>
        <p:nvSpPr>
          <p:cNvPr id="61" name="Прямоугольник: скругленные углы 60">
            <a:extLst>
              <a:ext uri="{FF2B5EF4-FFF2-40B4-BE49-F238E27FC236}">
                <a16:creationId xmlns:a16="http://schemas.microsoft.com/office/drawing/2014/main" id="{A111CFFE-4212-4574-9906-96E5F4DB9EB2}"/>
              </a:ext>
            </a:extLst>
          </p:cNvPr>
          <p:cNvSpPr/>
          <p:nvPr/>
        </p:nvSpPr>
        <p:spPr>
          <a:xfrm>
            <a:off x="7842809" y="2426034"/>
            <a:ext cx="1720957" cy="11351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  <a:p>
            <a:pPr algn="ctr"/>
            <a:r>
              <a:rPr lang="ru-RU" sz="2400" dirty="0"/>
              <a:t>Отчислен</a:t>
            </a:r>
          </a:p>
          <a:p>
            <a:pPr algn="ctr"/>
            <a:r>
              <a:rPr lang="ru-RU" sz="2400" dirty="0"/>
              <a:t>Да</a:t>
            </a:r>
            <a:r>
              <a:rPr lang="en-US" sz="2400" dirty="0"/>
              <a:t>|935</a:t>
            </a:r>
            <a:endParaRPr lang="ru-RU" sz="2400" dirty="0"/>
          </a:p>
          <a:p>
            <a:pPr algn="ctr"/>
            <a:r>
              <a:rPr lang="ru-RU" sz="2400" dirty="0"/>
              <a:t>Нет</a:t>
            </a:r>
            <a:r>
              <a:rPr lang="en-US" sz="2400" dirty="0"/>
              <a:t> |436</a:t>
            </a:r>
            <a:endParaRPr lang="ru-RU" sz="2400" dirty="0"/>
          </a:p>
          <a:p>
            <a:pPr algn="ctr"/>
            <a:endParaRPr lang="ru-RU" sz="2400" dirty="0"/>
          </a:p>
        </p:txBody>
      </p:sp>
      <p:sp>
        <p:nvSpPr>
          <p:cNvPr id="62" name="Прямоугольник: скругленные углы 61">
            <a:extLst>
              <a:ext uri="{FF2B5EF4-FFF2-40B4-BE49-F238E27FC236}">
                <a16:creationId xmlns:a16="http://schemas.microsoft.com/office/drawing/2014/main" id="{5B39DFC9-11C2-4990-8D93-68A103000E6F}"/>
              </a:ext>
            </a:extLst>
          </p:cNvPr>
          <p:cNvSpPr/>
          <p:nvPr/>
        </p:nvSpPr>
        <p:spPr>
          <a:xfrm>
            <a:off x="9993626" y="2426034"/>
            <a:ext cx="1707952" cy="114441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Отчислен</a:t>
            </a:r>
          </a:p>
          <a:p>
            <a:pPr algn="ctr"/>
            <a:r>
              <a:rPr lang="ru-RU" sz="2400" dirty="0"/>
              <a:t>Да|659</a:t>
            </a:r>
          </a:p>
          <a:p>
            <a:pPr algn="ctr"/>
            <a:r>
              <a:rPr lang="ru-RU" sz="2400" dirty="0"/>
              <a:t>Нет |1224</a:t>
            </a:r>
          </a:p>
        </p:txBody>
      </p: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56632B31-7496-4595-A4D1-37BDE1EBB786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8703288" y="1924177"/>
            <a:ext cx="1006710" cy="5018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3FB87AB5-92C0-40F5-B769-C36CB2C18AE1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9709998" y="1924177"/>
            <a:ext cx="1137604" cy="5018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563C393-D282-4C19-A52D-4F5C88FEC45B}"/>
              </a:ext>
            </a:extLst>
          </p:cNvPr>
          <p:cNvSpPr txBox="1"/>
          <p:nvPr/>
        </p:nvSpPr>
        <p:spPr>
          <a:xfrm>
            <a:off x="8123700" y="1811984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Да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206A70-0835-4672-BCA1-F782DA19245A}"/>
              </a:ext>
            </a:extLst>
          </p:cNvPr>
          <p:cNvSpPr txBox="1"/>
          <p:nvPr/>
        </p:nvSpPr>
        <p:spPr>
          <a:xfrm>
            <a:off x="10673029" y="1781733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Нет</a:t>
            </a:r>
          </a:p>
        </p:txBody>
      </p: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3A2290CF-732F-4CE0-B9F9-ED37E3E17422}"/>
              </a:ext>
            </a:extLst>
          </p:cNvPr>
          <p:cNvSpPr/>
          <p:nvPr/>
        </p:nvSpPr>
        <p:spPr>
          <a:xfrm>
            <a:off x="1233049" y="1195540"/>
            <a:ext cx="1782805" cy="588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Пол М</a:t>
            </a:r>
          </a:p>
        </p:txBody>
      </p:sp>
      <p:sp>
        <p:nvSpPr>
          <p:cNvPr id="68" name="Прямоугольник: скругленные углы 67">
            <a:extLst>
              <a:ext uri="{FF2B5EF4-FFF2-40B4-BE49-F238E27FC236}">
                <a16:creationId xmlns:a16="http://schemas.microsoft.com/office/drawing/2014/main" id="{D42F7141-1D0E-48A1-AAE3-4943346A7673}"/>
              </a:ext>
            </a:extLst>
          </p:cNvPr>
          <p:cNvSpPr/>
          <p:nvPr/>
        </p:nvSpPr>
        <p:spPr>
          <a:xfrm>
            <a:off x="272546" y="2323208"/>
            <a:ext cx="1628329" cy="114441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  <a:p>
            <a:pPr algn="ctr"/>
            <a:r>
              <a:rPr lang="ru-RU" sz="2400" dirty="0"/>
              <a:t>Отчислен</a:t>
            </a:r>
          </a:p>
          <a:p>
            <a:pPr algn="ctr"/>
            <a:r>
              <a:rPr lang="ru-RU" sz="2400" dirty="0"/>
              <a:t>Да</a:t>
            </a:r>
            <a:r>
              <a:rPr lang="en-US" sz="2400" dirty="0"/>
              <a:t>|</a:t>
            </a:r>
            <a:r>
              <a:rPr lang="ru-RU" sz="2400" dirty="0"/>
              <a:t>1536</a:t>
            </a:r>
          </a:p>
          <a:p>
            <a:pPr algn="ctr"/>
            <a:r>
              <a:rPr lang="ru-RU" sz="2400" dirty="0"/>
              <a:t>Нет</a:t>
            </a:r>
            <a:r>
              <a:rPr lang="en-US" sz="2400" dirty="0"/>
              <a:t> |</a:t>
            </a:r>
            <a:r>
              <a:rPr lang="ru-RU" sz="2400" dirty="0"/>
              <a:t>245</a:t>
            </a:r>
          </a:p>
          <a:p>
            <a:pPr algn="ctr"/>
            <a:endParaRPr lang="ru-RU" sz="2400" dirty="0"/>
          </a:p>
        </p:txBody>
      </p:sp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698F9D65-C903-4F06-87F8-C8F5A027206F}"/>
              </a:ext>
            </a:extLst>
          </p:cNvPr>
          <p:cNvSpPr/>
          <p:nvPr/>
        </p:nvSpPr>
        <p:spPr>
          <a:xfrm>
            <a:off x="2085743" y="2313995"/>
            <a:ext cx="1875179" cy="116669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Отчислен</a:t>
            </a:r>
          </a:p>
          <a:p>
            <a:pPr algn="ctr"/>
            <a:r>
              <a:rPr lang="ru-RU" sz="2400" dirty="0"/>
              <a:t>Да</a:t>
            </a:r>
            <a:r>
              <a:rPr lang="en-US" sz="2400" dirty="0"/>
              <a:t>|</a:t>
            </a:r>
            <a:r>
              <a:rPr lang="ru-RU" sz="2400" dirty="0"/>
              <a:t>239</a:t>
            </a:r>
          </a:p>
          <a:p>
            <a:pPr algn="ctr"/>
            <a:r>
              <a:rPr lang="ru-RU" sz="2400" dirty="0"/>
              <a:t>Нет</a:t>
            </a:r>
            <a:r>
              <a:rPr lang="en-US" sz="2400" dirty="0"/>
              <a:t> |</a:t>
            </a:r>
            <a:r>
              <a:rPr lang="ru-RU" sz="2400" dirty="0"/>
              <a:t>1234</a:t>
            </a:r>
          </a:p>
        </p:txBody>
      </p: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8148D274-240D-405B-8FB9-502CAB46EAE3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 flipH="1">
            <a:off x="1086711" y="1783606"/>
            <a:ext cx="1037741" cy="53960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D9F3383D-1996-450A-81CE-5099FD0FD601}"/>
              </a:ext>
            </a:extLst>
          </p:cNvPr>
          <p:cNvCxnSpPr>
            <a:cxnSpLocks/>
            <a:stCxn id="67" idx="2"/>
            <a:endCxn id="69" idx="0"/>
          </p:cNvCxnSpPr>
          <p:nvPr/>
        </p:nvCxnSpPr>
        <p:spPr>
          <a:xfrm>
            <a:off x="2124452" y="1783606"/>
            <a:ext cx="898881" cy="5303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Прямоугольник: скругленные углы 71">
            <a:extLst>
              <a:ext uri="{FF2B5EF4-FFF2-40B4-BE49-F238E27FC236}">
                <a16:creationId xmlns:a16="http://schemas.microsoft.com/office/drawing/2014/main" id="{294EAF9D-2D62-44C3-B9C8-53B24BB989AC}"/>
              </a:ext>
            </a:extLst>
          </p:cNvPr>
          <p:cNvSpPr/>
          <p:nvPr/>
        </p:nvSpPr>
        <p:spPr>
          <a:xfrm>
            <a:off x="5015880" y="1124744"/>
            <a:ext cx="1798380" cy="734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ru-RU" sz="2400" dirty="0"/>
              <a:t>Живет в общежитии</a:t>
            </a:r>
          </a:p>
        </p:txBody>
      </p:sp>
      <p:sp>
        <p:nvSpPr>
          <p:cNvPr id="73" name="Прямоугольник: скругленные углы 72">
            <a:extLst>
              <a:ext uri="{FF2B5EF4-FFF2-40B4-BE49-F238E27FC236}">
                <a16:creationId xmlns:a16="http://schemas.microsoft.com/office/drawing/2014/main" id="{781410CE-D94C-4C09-B0D2-2ED461EEEC9E}"/>
              </a:ext>
            </a:extLst>
          </p:cNvPr>
          <p:cNvSpPr/>
          <p:nvPr/>
        </p:nvSpPr>
        <p:spPr>
          <a:xfrm>
            <a:off x="4199363" y="2323208"/>
            <a:ext cx="1539790" cy="124727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  <a:p>
            <a:pPr algn="ctr"/>
            <a:r>
              <a:rPr lang="ru-RU" sz="2400" dirty="0"/>
              <a:t>Отчислен</a:t>
            </a:r>
          </a:p>
          <a:p>
            <a:pPr algn="ctr"/>
            <a:r>
              <a:rPr lang="ru-RU" sz="2400" dirty="0"/>
              <a:t>Да</a:t>
            </a:r>
            <a:r>
              <a:rPr lang="en-US" sz="2400" dirty="0"/>
              <a:t>|135</a:t>
            </a:r>
            <a:endParaRPr lang="ru-RU" sz="2400" dirty="0"/>
          </a:p>
          <a:p>
            <a:pPr algn="ctr"/>
            <a:r>
              <a:rPr lang="ru-RU" sz="2400" dirty="0"/>
              <a:t>Нет</a:t>
            </a:r>
            <a:r>
              <a:rPr lang="en-US" sz="2400" dirty="0"/>
              <a:t> |949</a:t>
            </a:r>
            <a:endParaRPr lang="ru-RU" sz="2400" dirty="0"/>
          </a:p>
          <a:p>
            <a:pPr algn="ctr"/>
            <a:endParaRPr lang="ru-RU" sz="2400" dirty="0"/>
          </a:p>
        </p:txBody>
      </p:sp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49B777F0-ECD2-492D-858E-44C72DDFABBC}"/>
              </a:ext>
            </a:extLst>
          </p:cNvPr>
          <p:cNvSpPr/>
          <p:nvPr/>
        </p:nvSpPr>
        <p:spPr>
          <a:xfrm>
            <a:off x="5924021" y="2313994"/>
            <a:ext cx="1716916" cy="12564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Отчислен</a:t>
            </a:r>
          </a:p>
          <a:p>
            <a:pPr algn="ctr"/>
            <a:r>
              <a:rPr lang="ru-RU" sz="2400" dirty="0"/>
              <a:t>Да|1045</a:t>
            </a:r>
          </a:p>
          <a:p>
            <a:pPr algn="ctr"/>
            <a:r>
              <a:rPr lang="ru-RU" sz="2400" dirty="0"/>
              <a:t>Нет |1125</a:t>
            </a:r>
          </a:p>
        </p:txBody>
      </p: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id="{A4CB44CE-F937-45B7-889C-9C545388212D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 flipH="1">
            <a:off x="4969258" y="1858781"/>
            <a:ext cx="945812" cy="46442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74D93031-DB5E-4E2B-97AC-B56DB37E9D5F}"/>
              </a:ext>
            </a:extLst>
          </p:cNvPr>
          <p:cNvCxnSpPr>
            <a:cxnSpLocks/>
            <a:stCxn id="72" idx="2"/>
            <a:endCxn id="74" idx="0"/>
          </p:cNvCxnSpPr>
          <p:nvPr/>
        </p:nvCxnSpPr>
        <p:spPr>
          <a:xfrm>
            <a:off x="5915070" y="1858781"/>
            <a:ext cx="867409" cy="45521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3A6C57-6119-4037-A42B-01D6832550E1}"/>
              </a:ext>
            </a:extLst>
          </p:cNvPr>
          <p:cNvSpPr txBox="1"/>
          <p:nvPr/>
        </p:nvSpPr>
        <p:spPr>
          <a:xfrm>
            <a:off x="778565" y="1711628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Да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94B8DA-A72B-4496-99B3-1CA675D6C9AC}"/>
              </a:ext>
            </a:extLst>
          </p:cNvPr>
          <p:cNvSpPr txBox="1"/>
          <p:nvPr/>
        </p:nvSpPr>
        <p:spPr>
          <a:xfrm>
            <a:off x="2733816" y="1728029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Нет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270FEB-CFC5-4068-9FBD-CDD647D6D583}"/>
              </a:ext>
            </a:extLst>
          </p:cNvPr>
          <p:cNvSpPr txBox="1"/>
          <p:nvPr/>
        </p:nvSpPr>
        <p:spPr>
          <a:xfrm>
            <a:off x="4232961" y="1716980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Да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BDCD453-ACDF-47B1-B8E5-FB7FC189F462}"/>
              </a:ext>
            </a:extLst>
          </p:cNvPr>
          <p:cNvSpPr txBox="1"/>
          <p:nvPr/>
        </p:nvSpPr>
        <p:spPr>
          <a:xfrm>
            <a:off x="6814260" y="1684988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Нет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D6A0394C-32D5-46E9-875A-167F93BF8BEC}"/>
                  </a:ext>
                </a:extLst>
              </p:cNvPr>
              <p:cNvSpPr/>
              <p:nvPr/>
            </p:nvSpPr>
            <p:spPr>
              <a:xfrm>
                <a:off x="402887" y="3446292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0.237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D6A0394C-32D5-46E9-875A-167F93BF8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7" y="3446292"/>
                <a:ext cx="16034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BEB70BEE-A18B-48F8-BB81-613D5CB6EE07}"/>
                  </a:ext>
                </a:extLst>
              </p:cNvPr>
              <p:cNvSpPr/>
              <p:nvPr/>
            </p:nvSpPr>
            <p:spPr>
              <a:xfrm>
                <a:off x="2032119" y="3452089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BEB70BEE-A18B-48F8-BB81-613D5CB6EE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119" y="3452089"/>
                <a:ext cx="160345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03D74714-0DC0-41B0-BE36-6BDC2289A0E9}"/>
                  </a:ext>
                </a:extLst>
              </p:cNvPr>
              <p:cNvSpPr/>
              <p:nvPr/>
            </p:nvSpPr>
            <p:spPr>
              <a:xfrm>
                <a:off x="1217503" y="3878297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0.252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03D74714-0DC0-41B0-BE36-6BDC2289A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503" y="3878297"/>
                <a:ext cx="160345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B2757310-74F6-48B0-9EC2-1D540E66F49F}"/>
                  </a:ext>
                </a:extLst>
              </p:cNvPr>
              <p:cNvSpPr/>
              <p:nvPr/>
            </p:nvSpPr>
            <p:spPr>
              <a:xfrm>
                <a:off x="4210041" y="3544328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B2757310-74F6-48B0-9EC2-1D540E66F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041" y="3544328"/>
                <a:ext cx="160345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19D33881-620B-4021-838D-9B641131751E}"/>
                  </a:ext>
                </a:extLst>
              </p:cNvPr>
              <p:cNvSpPr/>
              <p:nvPr/>
            </p:nvSpPr>
            <p:spPr>
              <a:xfrm>
                <a:off x="5891253" y="3559231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499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19D33881-620B-4021-838D-9B6411317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253" y="3559231"/>
                <a:ext cx="160345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85CFC894-9FB9-4B12-9203-562FDD871C03}"/>
                  </a:ext>
                </a:extLst>
              </p:cNvPr>
              <p:cNvSpPr/>
              <p:nvPr/>
            </p:nvSpPr>
            <p:spPr>
              <a:xfrm>
                <a:off x="5101535" y="3903426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0.405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85CFC894-9FB9-4B12-9203-562FDD871C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535" y="3903426"/>
                <a:ext cx="160345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D0C3AAB2-7892-4CCC-91F5-60329B1C4D16}"/>
                  </a:ext>
                </a:extLst>
              </p:cNvPr>
              <p:cNvSpPr/>
              <p:nvPr/>
            </p:nvSpPr>
            <p:spPr>
              <a:xfrm>
                <a:off x="8058496" y="3552463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433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D0C3AAB2-7892-4CCC-91F5-60329B1C4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496" y="3552463"/>
                <a:ext cx="160345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Прямоугольник 87">
                <a:extLst>
                  <a:ext uri="{FF2B5EF4-FFF2-40B4-BE49-F238E27FC236}">
                    <a16:creationId xmlns:a16="http://schemas.microsoft.com/office/drawing/2014/main" id="{875675BD-1161-480D-BDB6-FC4AC3D2DC1B}"/>
                  </a:ext>
                </a:extLst>
              </p:cNvPr>
              <p:cNvSpPr/>
              <p:nvPr/>
            </p:nvSpPr>
            <p:spPr>
              <a:xfrm>
                <a:off x="9924537" y="3573809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0.454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Прямоугольник 87">
                <a:extLst>
                  <a:ext uri="{FF2B5EF4-FFF2-40B4-BE49-F238E27FC236}">
                    <a16:creationId xmlns:a16="http://schemas.microsoft.com/office/drawing/2014/main" id="{875675BD-1161-480D-BDB6-FC4AC3D2D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537" y="3573809"/>
                <a:ext cx="160345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Прямоугольник 88">
                <a:extLst>
                  <a:ext uri="{FF2B5EF4-FFF2-40B4-BE49-F238E27FC236}">
                    <a16:creationId xmlns:a16="http://schemas.microsoft.com/office/drawing/2014/main" id="{4F400D45-905A-415A-B379-111D84BFD0B9}"/>
                  </a:ext>
                </a:extLst>
              </p:cNvPr>
              <p:cNvSpPr/>
              <p:nvPr/>
            </p:nvSpPr>
            <p:spPr>
              <a:xfrm>
                <a:off x="9117685" y="3968675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0.446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Прямоугольник 88">
                <a:extLst>
                  <a:ext uri="{FF2B5EF4-FFF2-40B4-BE49-F238E27FC236}">
                    <a16:creationId xmlns:a16="http://schemas.microsoft.com/office/drawing/2014/main" id="{4F400D45-905A-415A-B379-111D84BFD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685" y="3968675"/>
                <a:ext cx="160345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Овал 89">
            <a:extLst>
              <a:ext uri="{FF2B5EF4-FFF2-40B4-BE49-F238E27FC236}">
                <a16:creationId xmlns:a16="http://schemas.microsoft.com/office/drawing/2014/main" id="{09C25650-B65F-41F6-BC0C-A8E0DFBBF3FF}"/>
              </a:ext>
            </a:extLst>
          </p:cNvPr>
          <p:cNvSpPr/>
          <p:nvPr/>
        </p:nvSpPr>
        <p:spPr>
          <a:xfrm>
            <a:off x="272546" y="3338694"/>
            <a:ext cx="3503508" cy="9958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352633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58" grpId="0"/>
      <p:bldP spid="59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Пусть модель сама решает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50762"/>
          <a:stretch/>
        </p:blipFill>
        <p:spPr>
          <a:xfrm rot="16200000">
            <a:off x="3375319" y="-1319585"/>
            <a:ext cx="3243768" cy="80275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DC7E53-777C-49ED-BCB9-92BB16B8AA07}"/>
              </a:ext>
            </a:extLst>
          </p:cNvPr>
          <p:cNvSpPr txBox="1"/>
          <p:nvPr/>
        </p:nvSpPr>
        <p:spPr>
          <a:xfrm>
            <a:off x="983432" y="4455494"/>
            <a:ext cx="9649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6AA94F"/>
                </a:solidFill>
                <a:latin typeface="Courier New" panose="02070309020205020404" pitchFamily="49" charset="0"/>
              </a:rPr>
              <a:t>Даты первого и последнего обращения</a:t>
            </a:r>
            <a:endParaRPr lang="ru-RU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2FD878-9D12-403C-AB7E-CB5BFF1F3CCC}"/>
              </a:ext>
            </a:extLst>
          </p:cNvPr>
          <p:cNvSpPr txBox="1"/>
          <p:nvPr/>
        </p:nvSpPr>
        <p:spPr>
          <a:xfrm>
            <a:off x="983432" y="6027003"/>
            <a:ext cx="77768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Длина сайта конкурентов как посимвольно, так и «</a:t>
            </a:r>
            <a:r>
              <a:rPr lang="ru-RU" sz="24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подоменно</a:t>
            </a:r>
            <a:r>
              <a:rPr lang="ru-RU" sz="24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»</a:t>
            </a:r>
            <a:endParaRPr lang="ru-RU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1A686A-F6C0-4E18-B6B9-BEB8F523BE1B}"/>
              </a:ext>
            </a:extLst>
          </p:cNvPr>
          <p:cNvSpPr txBox="1"/>
          <p:nvPr/>
        </p:nvSpPr>
        <p:spPr>
          <a:xfrm>
            <a:off x="983432" y="5056582"/>
            <a:ext cx="108876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6AA94F"/>
                </a:solidFill>
                <a:latin typeface="Courier New" panose="02070309020205020404" pitchFamily="49" charset="0"/>
              </a:rPr>
              <a:t>Общее количество «положительных» и «отрицательных» обращений</a:t>
            </a:r>
            <a:endParaRPr lang="ru-RU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2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55949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21010" y="2199808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признаков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263352" y="2560386"/>
            <a:ext cx="120842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Задаем внешний критерий и выкидываем неугодных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недостающие данные, дисперсия, корреляция, статистика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Wrapper Methods</a:t>
            </a:r>
            <a:endParaRPr lang="ru-RU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Проверяем Кросс-</a:t>
            </a:r>
            <a:r>
              <a:rPr lang="ru-RU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валидацией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как разные комбинации работают на модели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Жадный поиск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прямой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обратный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Генетический алгоритм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кодирование, критерий отбора,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изменения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L1-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основанные на деревьях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21010" y="908720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признаков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623392" y="1340768"/>
            <a:ext cx="10429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Domain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Specific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Knowledge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(читаем что умные люди сделали)</a:t>
            </a:r>
            <a:endParaRPr lang="ru-RU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36400" y="1730456"/>
            <a:ext cx="8755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Exploratory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(верим в свою интуицию)</a:t>
            </a:r>
            <a:endParaRPr lang="ru-RU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8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99288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признаки.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Взаимодействие признаков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335360" y="1196752"/>
            <a:ext cx="1152128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числовых признаков можно «смоделировать» через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PolinomialFeatures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это только «умножение» и степени 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335360" y="4077072"/>
            <a:ext cx="117126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категориальных признаков можно «смоделировать» через просто складывание строк в одну (ручками) или сумму (например бинарных категорий, если это обоснованно)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407368" y="2636912"/>
            <a:ext cx="114492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Еще можно попытаться складывать / вычитать / делить признаки между собой (ручками)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09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D214604-A7F0-4FA4-B121-8C2F387D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96" y="44624"/>
            <a:ext cx="9850472" cy="82773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Признаки на Основе Имеющихся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58F4E7-1BD8-4DE4-B34A-F29E7E09E95C}"/>
              </a:ext>
            </a:extLst>
          </p:cNvPr>
          <p:cNvSpPr txBox="1"/>
          <p:nvPr/>
        </p:nvSpPr>
        <p:spPr>
          <a:xfrm>
            <a:off x="896242" y="1401762"/>
            <a:ext cx="10773772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dataset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'Family_Size'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tr-T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+ dataset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'Parch'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+dataset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'SibSp'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18735E-00F1-415C-9174-A4E3AE112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28" y="2060848"/>
            <a:ext cx="3208681" cy="3658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131BFB-D57C-4353-B01A-B0DAE593F2BF}"/>
              </a:ext>
            </a:extLst>
          </p:cNvPr>
          <p:cNvSpPr txBox="1"/>
          <p:nvPr/>
        </p:nvSpPr>
        <p:spPr>
          <a:xfrm>
            <a:off x="3863752" y="6309320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7073D587-5489-4C5C-93B5-46DA34FE0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4693636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65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1487C91-BAC0-4B99-B2C1-A5B995C9E6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138" t="5179" r="29034" b="12321"/>
          <a:stretch/>
        </p:blipFill>
        <p:spPr>
          <a:xfrm>
            <a:off x="335360" y="1556792"/>
            <a:ext cx="4947266" cy="5208260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D163BE7-63E6-4D8D-B2B7-3FEA35B52AFB}"/>
              </a:ext>
            </a:extLst>
          </p:cNvPr>
          <p:cNvSpPr/>
          <p:nvPr/>
        </p:nvSpPr>
        <p:spPr>
          <a:xfrm>
            <a:off x="263352" y="1988840"/>
            <a:ext cx="4752528" cy="430417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89F827-BC17-48EE-A7C2-A031FE61F1F0}"/>
              </a:ext>
            </a:extLst>
          </p:cNvPr>
          <p:cNvSpPr txBox="1"/>
          <p:nvPr/>
        </p:nvSpPr>
        <p:spPr>
          <a:xfrm>
            <a:off x="1703512" y="3573016"/>
            <a:ext cx="1975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Metro</a:t>
            </a:r>
            <a:endParaRPr lang="ru-RU" sz="48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42447DD-E411-45C0-876B-80D84FD00310}"/>
              </a:ext>
            </a:extLst>
          </p:cNvPr>
          <p:cNvSpPr/>
          <p:nvPr/>
        </p:nvSpPr>
        <p:spPr>
          <a:xfrm>
            <a:off x="638824" y="2961819"/>
            <a:ext cx="6187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Слишком близко (плохо)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994D984-ADAA-4C77-81E2-F9D5CE95A530}"/>
              </a:ext>
            </a:extLst>
          </p:cNvPr>
          <p:cNvSpPr/>
          <p:nvPr/>
        </p:nvSpPr>
        <p:spPr>
          <a:xfrm>
            <a:off x="4630812" y="5889972"/>
            <a:ext cx="75232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Слишком далеко (тоже плохо)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8C5658F-01FC-4124-89D8-F03CB39DBE53}"/>
              </a:ext>
            </a:extLst>
          </p:cNvPr>
          <p:cNvSpPr/>
          <p:nvPr/>
        </p:nvSpPr>
        <p:spPr>
          <a:xfrm>
            <a:off x="4079776" y="4509120"/>
            <a:ext cx="30925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Оптимально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79BD071-3976-4A6B-8D2D-F2EBD9CDD28E}"/>
                  </a:ext>
                </a:extLst>
              </p:cNvPr>
              <p:cNvSpPr/>
              <p:nvPr/>
            </p:nvSpPr>
            <p:spPr>
              <a:xfrm>
                <a:off x="5071268" y="3573016"/>
                <a:ext cx="71207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𝐷𝑖𝑠𝑡𝑎𝑛𝑐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𝐶𝑒𝑛𝑡𝑒𝑟𝑒𝑑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𝐷𝑖𝑠𝑡𝑎𝑛𝑐𝑒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𝑐𝑟𝑖𝑡𝑖𝑐𝑎𝑙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79BD071-3976-4A6B-8D2D-F2EBD9CDD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268" y="3573016"/>
                <a:ext cx="712073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D214604-A7F0-4FA4-B121-8C2F387D343D}"/>
              </a:ext>
            </a:extLst>
          </p:cNvPr>
          <p:cNvSpPr txBox="1">
            <a:spLocks/>
          </p:cNvSpPr>
          <p:nvPr/>
        </p:nvSpPr>
        <p:spPr>
          <a:xfrm>
            <a:off x="1559496" y="44624"/>
            <a:ext cx="98504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Признаки на Основе Имеющихся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26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7" grpId="0" animBg="1"/>
      <p:bldP spid="9" grpId="0"/>
      <p:bldP spid="10" grpId="0"/>
      <p:bldP spid="11" grpId="0"/>
      <p:bldP spid="13" grpId="0"/>
      <p:bldP spid="16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15764</TotalTime>
  <Words>3017</Words>
  <Application>Microsoft Office PowerPoint</Application>
  <PresentationFormat>Широкоэкранный</PresentationFormat>
  <Paragraphs>953</Paragraphs>
  <Slides>67</Slides>
  <Notes>66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79" baseType="lpstr">
      <vt:lpstr>-apple-system</vt:lpstr>
      <vt:lpstr>Arial</vt:lpstr>
      <vt:lpstr>Calibri</vt:lpstr>
      <vt:lpstr>Cambria Math</vt:lpstr>
      <vt:lpstr>Courier New</vt:lpstr>
      <vt:lpstr>Linux Libertine</vt:lpstr>
      <vt:lpstr>Montserrat</vt:lpstr>
      <vt:lpstr>PTSerif-Regular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Новые Признаки на Основе Имеющихся</vt:lpstr>
      <vt:lpstr>Презентация PowerPoint</vt:lpstr>
      <vt:lpstr>Презентация PowerPoint</vt:lpstr>
      <vt:lpstr>Презентация PowerPoint</vt:lpstr>
      <vt:lpstr>One-hot Encoding</vt:lpstr>
      <vt:lpstr>Редкие Категории</vt:lpstr>
      <vt:lpstr>Не One-Hot Encoding единым</vt:lpstr>
      <vt:lpstr>Презентация PowerPoint</vt:lpstr>
      <vt:lpstr>Презентация PowerPoint</vt:lpstr>
      <vt:lpstr>Презентация PowerPoint</vt:lpstr>
      <vt:lpstr>Анализ Пропусков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ВИЗУАЛИЗАЦИЯ t-SNE</vt:lpstr>
      <vt:lpstr>Кластеризация</vt:lpstr>
      <vt:lpstr>Деревья Решений</vt:lpstr>
      <vt:lpstr>Ближайшие Соседи</vt:lpstr>
      <vt:lpstr>Пример из практики</vt:lpstr>
      <vt:lpstr>Предсказание оттока клиентов</vt:lpstr>
      <vt:lpstr>Какие Фичи я додумался придумать</vt:lpstr>
      <vt:lpstr>Презентация PowerPoint</vt:lpstr>
      <vt:lpstr>Презентация PowerPoint</vt:lpstr>
      <vt:lpstr>Мотивация</vt:lpstr>
      <vt:lpstr>Отбор Значимых Признаков</vt:lpstr>
      <vt:lpstr>Презентация PowerPoint</vt:lpstr>
      <vt:lpstr>Методы фильтрации</vt:lpstr>
      <vt:lpstr>Критерии</vt:lpstr>
      <vt:lpstr>Критерии</vt:lpstr>
      <vt:lpstr>Критерии</vt:lpstr>
      <vt:lpstr>Критерии</vt:lpstr>
      <vt:lpstr>Презентация PowerPoint</vt:lpstr>
      <vt:lpstr>Критерии</vt:lpstr>
      <vt:lpstr>Критерии</vt:lpstr>
      <vt:lpstr>Презентация PowerPoint</vt:lpstr>
      <vt:lpstr>Презентация PowerPoint</vt:lpstr>
      <vt:lpstr>Wrapper Methods</vt:lpstr>
      <vt:lpstr>Презентация PowerPoint</vt:lpstr>
      <vt:lpstr>Wrapper Methods</vt:lpstr>
      <vt:lpstr>Жадный алгоритм</vt:lpstr>
      <vt:lpstr>Жадный алгоритм</vt:lpstr>
      <vt:lpstr>Жадный алгоритм</vt:lpstr>
      <vt:lpstr>Посмотрим на природу</vt:lpstr>
      <vt:lpstr>Синтетическая Теория Эволюции</vt:lpstr>
      <vt:lpstr>Синтетическая Теория Эволюции</vt:lpstr>
      <vt:lpstr>Для эволюции вам нужно:</vt:lpstr>
      <vt:lpstr>Генетическое программирование</vt:lpstr>
      <vt:lpstr>Генетическое программирование</vt:lpstr>
      <vt:lpstr>Генетическое программирование</vt:lpstr>
      <vt:lpstr>Wrapper Methods</vt:lpstr>
      <vt:lpstr>Презентация PowerPoint</vt:lpstr>
      <vt:lpstr>Встроенные методы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659</cp:revision>
  <dcterms:created xsi:type="dcterms:W3CDTF">2019-05-20T04:53:11Z</dcterms:created>
  <dcterms:modified xsi:type="dcterms:W3CDTF">2023-10-13T06:10:25Z</dcterms:modified>
</cp:coreProperties>
</file>